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modernComment_126_46F586F3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4"/>
  </p:sldMasterIdLst>
  <p:notesMasterIdLst>
    <p:notesMasterId r:id="rId21"/>
  </p:notesMasterIdLst>
  <p:handoutMasterIdLst>
    <p:handoutMasterId r:id="rId22"/>
  </p:handoutMasterIdLst>
  <p:sldIdLst>
    <p:sldId id="294" r:id="rId5"/>
    <p:sldId id="295" r:id="rId6"/>
    <p:sldId id="320" r:id="rId7"/>
    <p:sldId id="297" r:id="rId8"/>
    <p:sldId id="325" r:id="rId9"/>
    <p:sldId id="328" r:id="rId10"/>
    <p:sldId id="327" r:id="rId11"/>
    <p:sldId id="326" r:id="rId12"/>
    <p:sldId id="322" r:id="rId13"/>
    <p:sldId id="323" r:id="rId14"/>
    <p:sldId id="331" r:id="rId15"/>
    <p:sldId id="324" r:id="rId16"/>
    <p:sldId id="329" r:id="rId17"/>
    <p:sldId id="330" r:id="rId18"/>
    <p:sldId id="313" r:id="rId19"/>
    <p:sldId id="319" r:id="rId20"/>
  </p:sldIdLst>
  <p:sldSz cx="12192000" cy="6858000"/>
  <p:notesSz cx="6858000" cy="9144000"/>
  <p:defaultTextStyle>
    <a:defPPr rtl="0"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orient="horz" pos="360" userDrawn="1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0AFC2A4-A5E9-601F-623D-6092724ED9D1}" name="Thiele, Dennis" initials="TD" userId="S::dennis.thiele@altramotion.com::63e700a9-1e45-4e7f-9d18-8ef855450042" providerId="AD"/>
  <p188:author id="{2B0B88C8-FC90-58D8-70FD-7F0EEBF3AA91}" name="Dennis Thiele" initials="DT" userId="23cf3dc464a812f9" providerId="Windows Live"/>
  <p188:author id="{FE1E2AE3-F96C-66D6-8446-ACDE3913FEA9}" name="Thiele, Dennis" initials="TD" userId="S::Dennis.Thiele@regalrexnord.com::031b8b53-103c-455a-b859-ac735dc4790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1A"/>
    <a:srgbClr val="FFFFFF"/>
    <a:srgbClr val="0EABB7"/>
    <a:srgbClr val="000000"/>
    <a:srgbClr val="637FE9"/>
    <a:srgbClr val="F2D0E3"/>
    <a:srgbClr val="F23DB3"/>
    <a:srgbClr val="F2B077"/>
    <a:srgbClr val="172DA6"/>
    <a:srgbClr val="4868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 autoAdjust="0"/>
    <p:restoredTop sz="79050" autoAdjust="0"/>
  </p:normalViewPr>
  <p:slideViewPr>
    <p:cSldViewPr snapToGrid="0">
      <p:cViewPr varScale="1">
        <p:scale>
          <a:sx n="90" d="100"/>
          <a:sy n="90" d="100"/>
        </p:scale>
        <p:origin x="1074" y="84"/>
      </p:cViewPr>
      <p:guideLst>
        <p:guide orient="horz" pos="3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8/10/relationships/authors" Target="authors.xml"/></Relationships>
</file>

<file path=ppt/comments/modernComment_126_46F586F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AD37CB8-61D4-4B3D-9806-4ABD984EAF5D}" authorId="{FE1E2AE3-F96C-66D6-8446-ACDE3913FEA9}" created="2023-07-28T12:38:30.427">
    <pc:sldMkLst xmlns:pc="http://schemas.microsoft.com/office/powerpoint/2013/main/command">
      <pc:docMk/>
      <pc:sldMk cId="1190495987" sldId="294"/>
    </pc:sldMkLst>
    <p188:txBody>
      <a:bodyPr/>
      <a:lstStyle/>
      <a:p>
        <a:r>
          <a:rPr lang="de-DE"/>
          <a:t>Dennis: Folie 1-5
Simon: Folie 6,7
Dennis: Folie 9,10
Simon: Folie 11-14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2AC31C6-86CC-4986-9D57-FEB82248594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3EA96D-B685-4DB8-AAAD-03DBC19CE5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DC38D28-0A34-492C-858F-6FBD465BCF0A}" type="datetime1">
              <a:rPr lang="en-GB" smtClean="0"/>
              <a:t>19/09/2023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F58A3E-1629-48A9-846F-958A6CCD590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26046E-95E6-4E03-8C52-6AD379D673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9F05E45-3CC1-48B0-9200-3FE6BFCCC6F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670062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Quarter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A2B4267-FD12-436C-A400-74799FCF0CD5}" type="slidenum">
              <a:rPr lang="en-GB" noProof="0" smtClean="0"/>
              <a:t>‹Nr.›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688907426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Hallo Herzlich </a:t>
            </a:r>
            <a:r>
              <a:rPr lang="de-DE" dirty="0" err="1"/>
              <a:t>Wilkommen</a:t>
            </a:r>
            <a:r>
              <a:rPr lang="de-DE" dirty="0"/>
              <a:t> zu unserer Abschlusspräsentation mit dem Thema: Nav..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1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2355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 Grundlage für den Wavefront ist ein 2D-Kartenarray.. </a:t>
            </a:r>
          </a:p>
          <a:p>
            <a:r>
              <a:rPr lang="de-DE" dirty="0"/>
              <a:t>Dieses muss zunächst aus dem Kamerabild erstellt werden…</a:t>
            </a:r>
          </a:p>
          <a:p>
            <a:r>
              <a:rPr lang="de-DE" dirty="0"/>
              <a:t>Da die Laufzeit vom Wavefront stark skaliert mit der Größe der Karte.. Wurde das Array verkleinert..</a:t>
            </a:r>
          </a:p>
          <a:p>
            <a:r>
              <a:rPr lang="de-DE" dirty="0"/>
              <a:t> *Bild einblenden*</a:t>
            </a:r>
          </a:p>
          <a:p>
            <a:r>
              <a:rPr lang="de-DE" dirty="0"/>
              <a:t>Das Problem was dann allerdings noch besteht ist.. Das der Wavefront bei dem errechneten fahrt.. Sehr dicht an den Hindernissen fährt.. </a:t>
            </a:r>
          </a:p>
          <a:p>
            <a:r>
              <a:rPr lang="de-DE" dirty="0"/>
              <a:t>Deshalb wurden diese vergrößert.. </a:t>
            </a:r>
          </a:p>
          <a:p>
            <a:r>
              <a:rPr lang="de-DE" dirty="0"/>
              <a:t>*Bild einblenden*</a:t>
            </a:r>
          </a:p>
          <a:p>
            <a:r>
              <a:rPr lang="de-DE" dirty="0"/>
              <a:t>Dieses </a:t>
            </a:r>
            <a:r>
              <a:rPr lang="de-DE" dirty="0" err="1"/>
              <a:t>vergrö</a:t>
            </a:r>
            <a:r>
              <a:rPr lang="de-DE" dirty="0"/>
              <a:t>. Array wird an den Algorithmus übergeben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10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826886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Als Implementierung für den Wavefrontplanner nutzen wir eine abgewandelte Form eines fertigen Projektes von GitHub</a:t>
            </a:r>
          </a:p>
          <a:p>
            <a:endParaRPr lang="de-DE" dirty="0"/>
          </a:p>
          <a:p>
            <a:r>
              <a:rPr lang="de-DE" dirty="0"/>
              <a:t>Das Ergebnis des Planers ist eine Liste von X- und Y-Koordinaten die geplottet wie die Linien rechts aussehen</a:t>
            </a:r>
          </a:p>
          <a:p>
            <a:endParaRPr lang="de-DE" dirty="0"/>
          </a:p>
          <a:p>
            <a:r>
              <a:rPr lang="de-DE" dirty="0"/>
              <a:t>Diese Punkte müssen zunächst wieder von 10% auf 100% skaliert werden. </a:t>
            </a:r>
          </a:p>
          <a:p>
            <a:endParaRPr lang="de-DE" dirty="0"/>
          </a:p>
          <a:p>
            <a:r>
              <a:rPr lang="de-DE" dirty="0"/>
              <a:t>Zu viele Anfahrtspunkte überfordern den Roboter. Daher reduzieren wir die Anfahrtspunkte auf die Eckpunkte</a:t>
            </a:r>
          </a:p>
          <a:p>
            <a:endParaRPr lang="de-DE" dirty="0"/>
          </a:p>
          <a:p>
            <a:r>
              <a:rPr lang="de-DE" dirty="0"/>
              <a:t>Zielpunkt muss dann noch der Liste manuell hinzugefügt werden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11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05040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Zum Ende hin zeige ich euch den klassischen Ablauf des Programms, wenn der Node gestartet wird.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12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820268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Abschließend noch eine kleine Zusammenfassung und ein Ausblick für die Zukunft</a:t>
            </a:r>
          </a:p>
          <a:p>
            <a:endParaRPr lang="de-DE" dirty="0"/>
          </a:p>
          <a:p>
            <a:r>
              <a:rPr lang="de-DE" dirty="0"/>
              <a:t>Der Ausblick an dieser Stelle wäre die genauere Untersuchung dieser Herausforderungen und das evtl. Beheben dieser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13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816864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Zeigt die Navigation, nachdem die Initialfahrt abgeschlossen ist</a:t>
            </a:r>
          </a:p>
          <a:p>
            <a:endParaRPr lang="de-DE" dirty="0"/>
          </a:p>
          <a:p>
            <a:r>
              <a:rPr lang="de-DE" dirty="0"/>
              <a:t>-&gt; Zielpunkt zeigen &lt;-</a:t>
            </a:r>
          </a:p>
          <a:p>
            <a:endParaRPr lang="de-DE" dirty="0"/>
          </a:p>
          <a:p>
            <a:r>
              <a:rPr lang="de-DE" dirty="0" err="1"/>
              <a:t>Bluetoothverbindungsfehler</a:t>
            </a:r>
            <a:r>
              <a:rPr lang="de-DE" dirty="0"/>
              <a:t> nach der zweiten Kurve. Er hat sich vor Wand wieder gefangen</a:t>
            </a:r>
          </a:p>
          <a:p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Auf Teppichboden ist die Fahrtgenauigkeit geringer, je nachdem in welche Richtung gefahren wird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14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259983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Kommen wir nun zur Gliederung unseres..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077691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 Aufgabenstellung war es.. </a:t>
            </a:r>
          </a:p>
          <a:p>
            <a:r>
              <a:rPr lang="de-DE" dirty="0"/>
              <a:t>Sphero in ROS2 in Betrieb zu nehmen</a:t>
            </a:r>
          </a:p>
          <a:p>
            <a:r>
              <a:rPr lang="de-DE" dirty="0"/>
              <a:t>Sphero im Kamerabild erkennen und Position auslesen -&gt; Dabei ist eine Kamera an der Decke befestigt…</a:t>
            </a:r>
          </a:p>
          <a:p>
            <a:r>
              <a:rPr lang="de-DE" dirty="0"/>
              <a:t>Sphero soll in diesem Bild gezielt Punkte anfahren</a:t>
            </a:r>
          </a:p>
          <a:p>
            <a:r>
              <a:rPr lang="de-DE" dirty="0"/>
              <a:t>Darüber hinaus soll der Sphero in einer Karte mit Hindernissen navigieren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78944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Der erste Schritt war es einen ROS2 Node für den Sphero zu erstellen</a:t>
            </a:r>
          </a:p>
          <a:p>
            <a:r>
              <a:rPr lang="de-DE" dirty="0"/>
              <a:t>Dabei wurde recherchiert ob es fertige Pakete gibt… </a:t>
            </a:r>
          </a:p>
          <a:p>
            <a:r>
              <a:rPr lang="de-DE" dirty="0"/>
              <a:t>Allerdings gab es nur ein ROS-Paket</a:t>
            </a:r>
          </a:p>
          <a:p>
            <a:r>
              <a:rPr lang="de-DE" dirty="0"/>
              <a:t>Dieses wurde dann umgeschrieben</a:t>
            </a:r>
          </a:p>
          <a:p>
            <a:r>
              <a:rPr lang="de-DE" dirty="0"/>
              <a:t>Dabei handelt es sich um ein Python Paket… unter ROS wurde dabei die BIB rospy verwenden.. Andere Funktionalitäten als in ROS2 mit rclpy.. Daher einige Befehle ersetzten</a:t>
            </a:r>
          </a:p>
          <a:p>
            <a:r>
              <a:rPr lang="de-DE" dirty="0"/>
              <a:t>Dazu wurde ein neues Python Paket erstellt und ein ROS2 Node angelegt und die Funktionen geändert übernommen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4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792922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Der nächste Schritt war die Bilderkennung</a:t>
            </a:r>
          </a:p>
          <a:p>
            <a:r>
              <a:rPr lang="de-DE" dirty="0"/>
              <a:t>Dazu Kamera an der Decke</a:t>
            </a:r>
          </a:p>
          <a:p>
            <a:r>
              <a:rPr lang="de-DE" dirty="0"/>
              <a:t>Der Zugriff auf die Bilddaten erfolgt über WLAN</a:t>
            </a:r>
          </a:p>
          <a:p>
            <a:r>
              <a:rPr lang="de-DE" dirty="0"/>
              <a:t>In Python mit BIB OpenCV</a:t>
            </a:r>
          </a:p>
          <a:p>
            <a:r>
              <a:rPr lang="de-DE" dirty="0"/>
              <a:t>OpenCV bietet viele verschiedene Möglichkeiten unter anderem auch die Blob-Erkennung</a:t>
            </a:r>
          </a:p>
          <a:p>
            <a:r>
              <a:rPr lang="de-DE" dirty="0"/>
              <a:t>Zusammenhängende Pixel im Bild erkennen. Dabei kann diese nach versch. Parametern angepasst werden</a:t>
            </a:r>
          </a:p>
          <a:p>
            <a:r>
              <a:rPr lang="de-DE" dirty="0"/>
              <a:t>Wie z. B. nach Größe, Rundheit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5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842573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Wenn wir über eine Position sprechen müssen wir auch immer die Koordinatensysteme betrachten</a:t>
            </a:r>
          </a:p>
          <a:p>
            <a:endParaRPr lang="de-DE" dirty="0"/>
          </a:p>
          <a:p>
            <a:r>
              <a:rPr lang="de-DE" dirty="0"/>
              <a:t>Drei Koordinatensysteme</a:t>
            </a:r>
          </a:p>
          <a:p>
            <a:endParaRPr lang="de-DE" dirty="0"/>
          </a:p>
          <a:p>
            <a:r>
              <a:rPr lang="de-DE" dirty="0"/>
              <a:t>Standardkoordinatensystem ist das </a:t>
            </a:r>
            <a:r>
              <a:rPr lang="de-DE" dirty="0" err="1"/>
              <a:t>Weltkoord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dirty="0"/>
              <a:t>Position von Sphero/Hindernisse wird in </a:t>
            </a:r>
            <a:r>
              <a:rPr lang="de-DE" dirty="0" err="1"/>
              <a:t>Bildkoord</a:t>
            </a:r>
            <a:r>
              <a:rPr lang="de-DE" dirty="0"/>
              <a:t> ausgelesen</a:t>
            </a:r>
          </a:p>
          <a:p>
            <a:endParaRPr lang="de-DE" dirty="0"/>
          </a:p>
          <a:p>
            <a:r>
              <a:rPr lang="de-DE" dirty="0"/>
              <a:t>Daher muss Position anschließend in Weltkoordinaten </a:t>
            </a:r>
            <a:r>
              <a:rPr lang="de-DE" dirty="0" err="1"/>
              <a:t>umtransformiert</a:t>
            </a:r>
            <a:r>
              <a:rPr lang="de-DE" dirty="0"/>
              <a:t> werden:</a:t>
            </a:r>
          </a:p>
          <a:p>
            <a:endParaRPr lang="de-DE" dirty="0"/>
          </a:p>
          <a:p>
            <a:r>
              <a:rPr lang="de-DE" dirty="0"/>
              <a:t>Position des Roboters kennen wir jetzt. Was wir aber noch brauchen ist die Verdrehung des </a:t>
            </a:r>
          </a:p>
          <a:p>
            <a:r>
              <a:rPr lang="de-DE" dirty="0" err="1"/>
              <a:t>Spherokoordinatensystems</a:t>
            </a:r>
            <a:r>
              <a:rPr lang="de-DE" dirty="0"/>
              <a:t> zum Weltkoordinatensystem.</a:t>
            </a:r>
          </a:p>
          <a:p>
            <a:endParaRPr lang="de-DE" dirty="0"/>
          </a:p>
          <a:p>
            <a:r>
              <a:rPr lang="de-DE" dirty="0"/>
              <a:t>Diesen Offsetwinkel kriegen wir über die Initialfahrt heraus.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6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704051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Ausrichtung des Roboters ist von außen nicht ersichtlich. Außerdem kann diese sich</a:t>
            </a:r>
          </a:p>
          <a:p>
            <a:r>
              <a:rPr lang="de-DE" dirty="0"/>
              <a:t>Durch äußere Einflüsse (Hochheben/drehen) verändern.</a:t>
            </a:r>
          </a:p>
          <a:p>
            <a:endParaRPr lang="de-DE" dirty="0"/>
          </a:p>
          <a:p>
            <a:r>
              <a:rPr lang="de-DE" dirty="0"/>
              <a:t>Um Ausrichtung herauszufinden, muss der Roboter zunächst in eine beliebige Richtung fahren</a:t>
            </a:r>
          </a:p>
          <a:p>
            <a:endParaRPr lang="de-DE" dirty="0"/>
          </a:p>
          <a:p>
            <a:r>
              <a:rPr lang="de-DE" dirty="0"/>
              <a:t>Über folgende Methode kann man den Nullwinkel des Roboters in Abhängigkeit zur X-Achse ermitteln: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7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117748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Nachdem der Offsetwinkel ermittelt wurde.. Kommen wir nun zur Fahrtregelung.. Also das Ansteuern eines Zielpunktes.. </a:t>
            </a:r>
          </a:p>
          <a:p>
            <a:r>
              <a:rPr lang="de-DE" dirty="0"/>
              <a:t>Dazu eine Funktion ähnlich zur Initialfahrt geschrieben. Die Basierend auf Start und Zielpunkt den notwendigen Zielwinkel ausrechnet</a:t>
            </a:r>
          </a:p>
          <a:p>
            <a:endParaRPr lang="de-DE" dirty="0"/>
          </a:p>
          <a:p>
            <a:r>
              <a:rPr lang="de-DE" dirty="0"/>
              <a:t>Bild: Blauer Vektor ist der Offsetwinkel aus der vorherigen Folie.. </a:t>
            </a:r>
          </a:p>
          <a:p>
            <a:r>
              <a:rPr lang="de-DE" dirty="0"/>
              <a:t>Und Rot der Zielvektor.. </a:t>
            </a:r>
          </a:p>
          <a:p>
            <a:endParaRPr lang="de-DE" dirty="0"/>
          </a:p>
          <a:p>
            <a:r>
              <a:rPr lang="de-DE" dirty="0"/>
              <a:t>Innerhalb der Fahrtregelung:</a:t>
            </a:r>
          </a:p>
          <a:p>
            <a:r>
              <a:rPr lang="de-DE" dirty="0"/>
              <a:t>Abstand </a:t>
            </a:r>
            <a:r>
              <a:rPr lang="de-DE" dirty="0" err="1"/>
              <a:t>def</a:t>
            </a:r>
            <a:r>
              <a:rPr lang="de-DE" dirty="0"/>
              <a:t>.  Bei dem ein Ziel als erreicht angesehen werden kann</a:t>
            </a:r>
          </a:p>
          <a:p>
            <a:r>
              <a:rPr lang="de-DE" dirty="0"/>
              <a:t>Dann eine while schleife die …</a:t>
            </a:r>
          </a:p>
          <a:p>
            <a:r>
              <a:rPr lang="de-DE" dirty="0"/>
              <a:t>Innerhalb der schleife wird jeweils der neue Winkel berechnet</a:t>
            </a:r>
          </a:p>
          <a:p>
            <a:r>
              <a:rPr lang="de-DE" dirty="0"/>
              <a:t>Und dann in Richtung Ziel für eine kleine Zeit gefahren</a:t>
            </a:r>
          </a:p>
          <a:p>
            <a:r>
              <a:rPr lang="de-DE" dirty="0"/>
              <a:t>Und wieder der Abstand berechnet.. Solange bis Ziel erreicht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8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99772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Der Roboter soll strukturiert zum Ziel finden und das macht er am besten über einen Pfadplanungsalgorithmus</a:t>
            </a:r>
          </a:p>
          <a:p>
            <a:endParaRPr lang="de-DE" dirty="0"/>
          </a:p>
          <a:p>
            <a:r>
              <a:rPr lang="de-DE" dirty="0"/>
              <a:t>Wir haben uns hierbei für den Wavefrontplanner entschieden, den wir aus Grundlagen der Robotik kennen.</a:t>
            </a:r>
          </a:p>
          <a:p>
            <a:endParaRPr lang="de-DE" dirty="0"/>
          </a:p>
          <a:p>
            <a:r>
              <a:rPr lang="de-DE" dirty="0"/>
              <a:t>Mit folgender Folie versuche ich euch diesen wieder in Erinnerung zu rufen.</a:t>
            </a:r>
          </a:p>
          <a:p>
            <a:endParaRPr lang="de-DE" dirty="0"/>
          </a:p>
          <a:p>
            <a:r>
              <a:rPr lang="de-DE" dirty="0"/>
              <a:t>Dabei stütze ich mich auf die Folien der Grundlagenvorlesung:</a:t>
            </a:r>
          </a:p>
          <a:p>
            <a:endParaRPr lang="de-DE" dirty="0"/>
          </a:p>
          <a:p>
            <a:r>
              <a:rPr lang="de-DE" dirty="0"/>
              <a:t>Zunächst wird die Karte in ein Raster unterteilt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4F57E1D-1882-40BD-8EC5-E33D824D9F4C}" type="datetime1">
              <a:rPr lang="en-GB" smtClean="0"/>
              <a:t>19/09/2023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rtl="0"/>
            <a:endParaRPr lang="en-GB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A2B4267-FD12-436C-A400-74799FCF0CD5}" type="slidenum">
              <a:rPr lang="en-GB" noProof="0" smtClean="0"/>
              <a:t>9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501210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icture Placeholder 34">
            <a:extLst>
              <a:ext uri="{FF2B5EF4-FFF2-40B4-BE49-F238E27FC236}">
                <a16:creationId xmlns:a16="http://schemas.microsoft.com/office/drawing/2014/main" id="{2D1EF856-2381-405C-A913-80809E59AAB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655566" y="245372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:a16="http://schemas.microsoft.com/office/drawing/2014/main" id="{34FBB9E9-CEBE-45B8-BF68-9E764AEF4C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710761" y="4641488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5" name="Text Placeholder 46">
            <a:extLst>
              <a:ext uri="{FF2B5EF4-FFF2-40B4-BE49-F238E27FC236}">
                <a16:creationId xmlns:a16="http://schemas.microsoft.com/office/drawing/2014/main" id="{55B6C77E-DBDB-42A4-9B9B-3F2CF47584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710761" y="4240861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46" name="Picture Placeholder 34">
            <a:extLst>
              <a:ext uri="{FF2B5EF4-FFF2-40B4-BE49-F238E27FC236}">
                <a16:creationId xmlns:a16="http://schemas.microsoft.com/office/drawing/2014/main" id="{55DF7ED3-48B8-48C6-A240-C3F0AF04054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103465" y="245372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47" name="Picture Placeholder 34">
            <a:extLst>
              <a:ext uri="{FF2B5EF4-FFF2-40B4-BE49-F238E27FC236}">
                <a16:creationId xmlns:a16="http://schemas.microsoft.com/office/drawing/2014/main" id="{C38ECA3B-7319-4FDB-BCA5-42DE903E763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551364" y="245372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2" name="Picture Placeholder 34">
            <a:extLst>
              <a:ext uri="{FF2B5EF4-FFF2-40B4-BE49-F238E27FC236}">
                <a16:creationId xmlns:a16="http://schemas.microsoft.com/office/drawing/2014/main" id="{90EC8BEC-DD26-4CF5-9BA3-62FB1DE4E8F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55566" y="4186831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3" name="Picture Placeholder 34">
            <a:extLst>
              <a:ext uri="{FF2B5EF4-FFF2-40B4-BE49-F238E27FC236}">
                <a16:creationId xmlns:a16="http://schemas.microsoft.com/office/drawing/2014/main" id="{65A0AFA3-6580-43C1-B098-2C7BCA9F6C7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103465" y="4186831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4" name="Picture Placeholder 34">
            <a:extLst>
              <a:ext uri="{FF2B5EF4-FFF2-40B4-BE49-F238E27FC236}">
                <a16:creationId xmlns:a16="http://schemas.microsoft.com/office/drawing/2014/main" id="{633BE360-454A-4A5C-9104-60910DAB61B5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551364" y="4186831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9" name="Picture Placeholder 34">
            <a:extLst>
              <a:ext uri="{FF2B5EF4-FFF2-40B4-BE49-F238E27FC236}">
                <a16:creationId xmlns:a16="http://schemas.microsoft.com/office/drawing/2014/main" id="{E846108A-BBFA-4FDA-9BAA-78AA09FEF2B1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62501" y="306053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60" name="Picture Placeholder 34">
            <a:extLst>
              <a:ext uri="{FF2B5EF4-FFF2-40B4-BE49-F238E27FC236}">
                <a16:creationId xmlns:a16="http://schemas.microsoft.com/office/drawing/2014/main" id="{06FACEF4-EC76-40B1-ABAB-DFB9AB1C6F8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103465" y="5749817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77" name="Text Placeholder 39">
            <a:extLst>
              <a:ext uri="{FF2B5EF4-FFF2-40B4-BE49-F238E27FC236}">
                <a16:creationId xmlns:a16="http://schemas.microsoft.com/office/drawing/2014/main" id="{F9B127AA-A9E2-41AB-8FAE-D787CE0242B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710761" y="2877635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78" name="Text Placeholder 46">
            <a:extLst>
              <a:ext uri="{FF2B5EF4-FFF2-40B4-BE49-F238E27FC236}">
                <a16:creationId xmlns:a16="http://schemas.microsoft.com/office/drawing/2014/main" id="{716BD719-7234-4908-ABBF-43004C9CA9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710761" y="2477008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79" name="Text Placeholder 39">
            <a:extLst>
              <a:ext uri="{FF2B5EF4-FFF2-40B4-BE49-F238E27FC236}">
                <a16:creationId xmlns:a16="http://schemas.microsoft.com/office/drawing/2014/main" id="{626608D9-0200-4530-A392-8778E0D0440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116956" y="4641488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0" name="Text Placeholder 46">
            <a:extLst>
              <a:ext uri="{FF2B5EF4-FFF2-40B4-BE49-F238E27FC236}">
                <a16:creationId xmlns:a16="http://schemas.microsoft.com/office/drawing/2014/main" id="{752DFA8A-D6FA-4ECD-9E35-F71EA4E99C7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116956" y="4240861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81" name="Text Placeholder 39">
            <a:extLst>
              <a:ext uri="{FF2B5EF4-FFF2-40B4-BE49-F238E27FC236}">
                <a16:creationId xmlns:a16="http://schemas.microsoft.com/office/drawing/2014/main" id="{CF686D19-A348-4080-A966-C34BC802E27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116956" y="2877635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2" name="Text Placeholder 46">
            <a:extLst>
              <a:ext uri="{FF2B5EF4-FFF2-40B4-BE49-F238E27FC236}">
                <a16:creationId xmlns:a16="http://schemas.microsoft.com/office/drawing/2014/main" id="{60735320-27D8-4F8E-A024-598776C9D1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16956" y="2477008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83" name="Text Placeholder 39">
            <a:extLst>
              <a:ext uri="{FF2B5EF4-FFF2-40B4-BE49-F238E27FC236}">
                <a16:creationId xmlns:a16="http://schemas.microsoft.com/office/drawing/2014/main" id="{EAAFD4E3-0D64-4DC4-AC95-C45ABD2AE6F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116956" y="613828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4" name="Text Placeholder 46">
            <a:extLst>
              <a:ext uri="{FF2B5EF4-FFF2-40B4-BE49-F238E27FC236}">
                <a16:creationId xmlns:a16="http://schemas.microsoft.com/office/drawing/2014/main" id="{4E33188F-DB97-4480-8F80-07EABC10A01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16956" y="5750417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85" name="Text Placeholder 39">
            <a:extLst>
              <a:ext uri="{FF2B5EF4-FFF2-40B4-BE49-F238E27FC236}">
                <a16:creationId xmlns:a16="http://schemas.microsoft.com/office/drawing/2014/main" id="{72308068-AAC7-4C44-AAF1-B2E1EC218C5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553374" y="2877635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6" name="Text Placeholder 46">
            <a:extLst>
              <a:ext uri="{FF2B5EF4-FFF2-40B4-BE49-F238E27FC236}">
                <a16:creationId xmlns:a16="http://schemas.microsoft.com/office/drawing/2014/main" id="{0601897E-1B17-49DA-9E03-BCE007BD9AC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553374" y="2477008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87" name="Text Placeholder 39">
            <a:extLst>
              <a:ext uri="{FF2B5EF4-FFF2-40B4-BE49-F238E27FC236}">
                <a16:creationId xmlns:a16="http://schemas.microsoft.com/office/drawing/2014/main" id="{19CE1DF1-96AA-415F-9715-D5354F419B5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2553374" y="4641488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8" name="Text Placeholder 46">
            <a:extLst>
              <a:ext uri="{FF2B5EF4-FFF2-40B4-BE49-F238E27FC236}">
                <a16:creationId xmlns:a16="http://schemas.microsoft.com/office/drawing/2014/main" id="{9F9535F2-A766-44AF-9AD3-51BA2C6F2ED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53374" y="4240861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89" name="Text Placeholder 39">
            <a:extLst>
              <a:ext uri="{FF2B5EF4-FFF2-40B4-BE49-F238E27FC236}">
                <a16:creationId xmlns:a16="http://schemas.microsoft.com/office/drawing/2014/main" id="{15177575-6B71-4584-8E0B-D151D973200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749692" y="814919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90" name="Text Placeholder 46">
            <a:extLst>
              <a:ext uri="{FF2B5EF4-FFF2-40B4-BE49-F238E27FC236}">
                <a16:creationId xmlns:a16="http://schemas.microsoft.com/office/drawing/2014/main" id="{FC7F0546-1415-48CA-8E73-91D3480ED57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749692" y="411976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017577-965B-4F93-A2EE-44D638A8C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3098" y="457200"/>
            <a:ext cx="6096001" cy="601662"/>
          </a:xfrm>
        </p:spPr>
        <p:txBody>
          <a:bodyPr rtlCol="0"/>
          <a:lstStyle>
            <a:lvl1pPr algn="r">
              <a:defRPr/>
            </a:lvl1pPr>
          </a:lstStyle>
          <a:p>
            <a:pPr rtl="0"/>
            <a:r>
              <a:rPr lang="de-DE" noProof="0"/>
              <a:t>Mastertitelformat bearbeiten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153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0">
          <p15:clr>
            <a:srgbClr val="FBAE40"/>
          </p15:clr>
        </p15:guide>
        <p15:guide id="2" pos="3840">
          <p15:clr>
            <a:srgbClr val="FBAE40"/>
          </p15:clr>
        </p15:guide>
        <p15:guide id="3" pos="5760">
          <p15:clr>
            <a:srgbClr val="FBAE40"/>
          </p15:clr>
        </p15:guide>
        <p15:guide id="4" pos="3984">
          <p15:clr>
            <a:srgbClr val="5ACBF0"/>
          </p15:clr>
        </p15:guide>
        <p15:guide id="5" pos="3672" userDrawn="1">
          <p15:clr>
            <a:srgbClr val="5ACBF0"/>
          </p15:clr>
        </p15:guide>
        <p15:guide id="6" pos="2064">
          <p15:clr>
            <a:srgbClr val="5ACBF0"/>
          </p15:clr>
        </p15:guide>
        <p15:guide id="7" pos="1776">
          <p15:clr>
            <a:srgbClr val="5ACBF0"/>
          </p15:clr>
        </p15:guide>
        <p15:guide id="8" pos="5616">
          <p15:clr>
            <a:srgbClr val="5ACBF0"/>
          </p15:clr>
        </p15:guide>
        <p15:guide id="9" pos="5928" userDrawn="1">
          <p15:clr>
            <a:srgbClr val="5ACBF0"/>
          </p15:clr>
        </p15:guide>
        <p15:guide id="10" pos="144">
          <p15:clr>
            <a:srgbClr val="5ACBF0"/>
          </p15:clr>
        </p15:guide>
        <p15:guide id="11" orient="horz" pos="4200" userDrawn="1">
          <p15:clr>
            <a:srgbClr val="5ACBF0"/>
          </p15:clr>
        </p15:guide>
        <p15:guide id="12" pos="7536">
          <p15:clr>
            <a:srgbClr val="5ACBF0"/>
          </p15:clr>
        </p15:guide>
        <p15:guide id="13" orient="horz" pos="144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4">
            <a:extLst>
              <a:ext uri="{FF2B5EF4-FFF2-40B4-BE49-F238E27FC236}">
                <a16:creationId xmlns:a16="http://schemas.microsoft.com/office/drawing/2014/main" id="{EA10837A-18D5-41DD-A066-A079A09D86A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1420935" y="466999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FD8132DE-D62C-4410-983C-9F458DCEF6D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2408126" y="930257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2" name="Text Placeholder 46">
            <a:extLst>
              <a:ext uri="{FF2B5EF4-FFF2-40B4-BE49-F238E27FC236}">
                <a16:creationId xmlns:a16="http://schemas.microsoft.com/office/drawing/2014/main" id="{DF68D5C6-4D23-4113-9FFA-AFAAB5A6DA0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8126" y="527314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48" name="Picture Placeholder 34">
            <a:extLst>
              <a:ext uri="{FF2B5EF4-FFF2-40B4-BE49-F238E27FC236}">
                <a16:creationId xmlns:a16="http://schemas.microsoft.com/office/drawing/2014/main" id="{2B75D755-4972-4E8B-ACD5-FAE778A8627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3458965" y="24844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49" name="Text Placeholder 39">
            <a:extLst>
              <a:ext uri="{FF2B5EF4-FFF2-40B4-BE49-F238E27FC236}">
                <a16:creationId xmlns:a16="http://schemas.microsoft.com/office/drawing/2014/main" id="{0EEE7EDE-175B-450F-B4D2-50D992E53C5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446156" y="294771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0" name="Text Placeholder 46">
            <a:extLst>
              <a:ext uri="{FF2B5EF4-FFF2-40B4-BE49-F238E27FC236}">
                <a16:creationId xmlns:a16="http://schemas.microsoft.com/office/drawing/2014/main" id="{91051322-19B5-41CA-BEAB-A8F1B8CA54E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46156" y="254476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51" name="Picture Placeholder 34">
            <a:extLst>
              <a:ext uri="{FF2B5EF4-FFF2-40B4-BE49-F238E27FC236}">
                <a16:creationId xmlns:a16="http://schemas.microsoft.com/office/drawing/2014/main" id="{966FF594-D5D5-4FD4-A245-AAF0D053095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8030968" y="24844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5" name="Text Placeholder 39">
            <a:extLst>
              <a:ext uri="{FF2B5EF4-FFF2-40B4-BE49-F238E27FC236}">
                <a16:creationId xmlns:a16="http://schemas.microsoft.com/office/drawing/2014/main" id="{3A5DD9C2-78E8-4416-B2C1-F07A9E25832F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018159" y="294771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6" name="Text Placeholder 46">
            <a:extLst>
              <a:ext uri="{FF2B5EF4-FFF2-40B4-BE49-F238E27FC236}">
                <a16:creationId xmlns:a16="http://schemas.microsoft.com/office/drawing/2014/main" id="{D8A4734F-8867-4923-806F-AE04360B226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018159" y="254476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57" name="Picture Placeholder 34">
            <a:extLst>
              <a:ext uri="{FF2B5EF4-FFF2-40B4-BE49-F238E27FC236}">
                <a16:creationId xmlns:a16="http://schemas.microsoft.com/office/drawing/2014/main" id="{B03F66BE-0084-45A8-85FC-1448DEA89D7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586860" y="420178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58" name="Text Placeholder 39">
            <a:extLst>
              <a:ext uri="{FF2B5EF4-FFF2-40B4-BE49-F238E27FC236}">
                <a16:creationId xmlns:a16="http://schemas.microsoft.com/office/drawing/2014/main" id="{3F9DA6EE-3DE6-4493-AD6B-BEC7EE858CED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2574051" y="466504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61" name="Text Placeholder 46">
            <a:extLst>
              <a:ext uri="{FF2B5EF4-FFF2-40B4-BE49-F238E27FC236}">
                <a16:creationId xmlns:a16="http://schemas.microsoft.com/office/drawing/2014/main" id="{DD5495C5-2CD2-4593-BC1F-CF0E7D3601E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574051" y="426209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62" name="Picture Placeholder 34">
            <a:extLst>
              <a:ext uri="{FF2B5EF4-FFF2-40B4-BE49-F238E27FC236}">
                <a16:creationId xmlns:a16="http://schemas.microsoft.com/office/drawing/2014/main" id="{D2B54852-DC63-410D-BE2A-4D723492843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5818607" y="420178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63" name="Text Placeholder 39">
            <a:extLst>
              <a:ext uri="{FF2B5EF4-FFF2-40B4-BE49-F238E27FC236}">
                <a16:creationId xmlns:a16="http://schemas.microsoft.com/office/drawing/2014/main" id="{13567973-FE07-4747-9500-D565A3EF2869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805798" y="466504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64" name="Text Placeholder 46">
            <a:extLst>
              <a:ext uri="{FF2B5EF4-FFF2-40B4-BE49-F238E27FC236}">
                <a16:creationId xmlns:a16="http://schemas.microsoft.com/office/drawing/2014/main" id="{FCE91BB7-DB4C-4F95-ADC1-2757AA68964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805798" y="426209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65" name="Picture Placeholder 34">
            <a:extLst>
              <a:ext uri="{FF2B5EF4-FFF2-40B4-BE49-F238E27FC236}">
                <a16:creationId xmlns:a16="http://schemas.microsoft.com/office/drawing/2014/main" id="{7082A562-BADD-429E-BB11-8A40EE253FC4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27987" y="5637179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66" name="Text Placeholder 39">
            <a:extLst>
              <a:ext uri="{FF2B5EF4-FFF2-40B4-BE49-F238E27FC236}">
                <a16:creationId xmlns:a16="http://schemas.microsoft.com/office/drawing/2014/main" id="{C8F3380A-C45C-44C2-BE84-98D3DADAEDA3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9015178" y="6100437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67" name="Text Placeholder 46">
            <a:extLst>
              <a:ext uri="{FF2B5EF4-FFF2-40B4-BE49-F238E27FC236}">
                <a16:creationId xmlns:a16="http://schemas.microsoft.com/office/drawing/2014/main" id="{67C61256-88BA-4ADF-A3CB-77D1B459CAE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15178" y="5697494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1D5DA0-8F16-4F11-8B6E-A593133FA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3098" y="457200"/>
            <a:ext cx="6096001" cy="601662"/>
          </a:xfrm>
        </p:spPr>
        <p:txBody>
          <a:bodyPr rtlCol="0"/>
          <a:lstStyle>
            <a:lvl1pPr algn="r">
              <a:defRPr/>
            </a:lvl1pPr>
          </a:lstStyle>
          <a:p>
            <a:pPr rtl="0"/>
            <a:r>
              <a:rPr lang="de-DE" noProof="0"/>
              <a:t>Mastertitelformat bearbeiten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796885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0">
          <p15:clr>
            <a:srgbClr val="FBAE40"/>
          </p15:clr>
        </p15:guide>
        <p15:guide id="2" pos="3840">
          <p15:clr>
            <a:srgbClr val="FBAE40"/>
          </p15:clr>
        </p15:guide>
        <p15:guide id="3" pos="5760">
          <p15:clr>
            <a:srgbClr val="FBAE40"/>
          </p15:clr>
        </p15:guide>
        <p15:guide id="4" pos="3984">
          <p15:clr>
            <a:srgbClr val="5ACBF0"/>
          </p15:clr>
        </p15:guide>
        <p15:guide id="5" pos="3672">
          <p15:clr>
            <a:srgbClr val="5ACBF0"/>
          </p15:clr>
        </p15:guide>
        <p15:guide id="6" pos="2064">
          <p15:clr>
            <a:srgbClr val="5ACBF0"/>
          </p15:clr>
        </p15:guide>
        <p15:guide id="7" pos="1776">
          <p15:clr>
            <a:srgbClr val="5ACBF0"/>
          </p15:clr>
        </p15:guide>
        <p15:guide id="8" pos="5616">
          <p15:clr>
            <a:srgbClr val="5ACBF0"/>
          </p15:clr>
        </p15:guide>
        <p15:guide id="9" pos="5928">
          <p15:clr>
            <a:srgbClr val="5ACBF0"/>
          </p15:clr>
        </p15:guide>
        <p15:guide id="10" pos="144">
          <p15:clr>
            <a:srgbClr val="5ACBF0"/>
          </p15:clr>
        </p15:guide>
        <p15:guide id="11" orient="horz" pos="4200">
          <p15:clr>
            <a:srgbClr val="5ACBF0"/>
          </p15:clr>
        </p15:guide>
        <p15:guide id="12" pos="7536">
          <p15:clr>
            <a:srgbClr val="5ACBF0"/>
          </p15:clr>
        </p15:guide>
        <p15:guide id="13" orient="horz" pos="144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EAA216C1-AB2E-40F5-9FEB-99A051529BB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61591" y="26163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36" name="Picture Placeholder 34">
            <a:extLst>
              <a:ext uri="{FF2B5EF4-FFF2-40B4-BE49-F238E27FC236}">
                <a16:creationId xmlns:a16="http://schemas.microsoft.com/office/drawing/2014/main" id="{FAEA8B42-3F7F-41AD-BABE-4EEB23482AE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20929" y="26163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37" name="Picture Placeholder 34">
            <a:extLst>
              <a:ext uri="{FF2B5EF4-FFF2-40B4-BE49-F238E27FC236}">
                <a16:creationId xmlns:a16="http://schemas.microsoft.com/office/drawing/2014/main" id="{7567D676-2C80-4141-893B-11FCC59F843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407299" y="26163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38" name="Picture Placeholder 34">
            <a:extLst>
              <a:ext uri="{FF2B5EF4-FFF2-40B4-BE49-F238E27FC236}">
                <a16:creationId xmlns:a16="http://schemas.microsoft.com/office/drawing/2014/main" id="{6F952DCC-32A4-47A9-94B1-DD217C6081C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456949" y="26163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n-GB" noProof="0"/>
              <a:t>ICON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26074907-686A-4144-BB8F-791A360F4C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643" y="4491306"/>
            <a:ext cx="2158999" cy="601662"/>
          </a:xfrm>
        </p:spPr>
        <p:txBody>
          <a:bodyPr rtlCol="0">
            <a:no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008E0623-EC20-45C5-91A6-0F11089BC4D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80136" y="4491306"/>
            <a:ext cx="1983726" cy="601662"/>
          </a:xfrm>
        </p:spPr>
        <p:txBody>
          <a:bodyPr rtlCol="0">
            <a:no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:a16="http://schemas.microsoft.com/office/drawing/2014/main" id="{61293D0A-B2E6-4C99-A936-14475FCCE5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28138" y="4491306"/>
            <a:ext cx="1983726" cy="601662"/>
          </a:xfrm>
        </p:spPr>
        <p:txBody>
          <a:bodyPr rtlCol="0">
            <a:no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5" name="Text Placeholder 39">
            <a:extLst>
              <a:ext uri="{FF2B5EF4-FFF2-40B4-BE49-F238E27FC236}">
                <a16:creationId xmlns:a16="http://schemas.microsoft.com/office/drawing/2014/main" id="{1527FC22-EC4A-4577-9F30-4B76AC7BCE0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76136" y="4491306"/>
            <a:ext cx="1983726" cy="601662"/>
          </a:xfrm>
        </p:spPr>
        <p:txBody>
          <a:bodyPr rtlCol="0">
            <a:no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ED77457B-088A-4D58-BA8E-B758F3A6A0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33457" y="4019516"/>
            <a:ext cx="2585943" cy="369311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48" name="Text Placeholder 46">
            <a:extLst>
              <a:ext uri="{FF2B5EF4-FFF2-40B4-BE49-F238E27FC236}">
                <a16:creationId xmlns:a16="http://schemas.microsoft.com/office/drawing/2014/main" id="{DD29B92B-5D6C-4077-8F1A-743E03C13A1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81457" y="4019516"/>
            <a:ext cx="2585943" cy="369311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49" name="Text Placeholder 46">
            <a:extLst>
              <a:ext uri="{FF2B5EF4-FFF2-40B4-BE49-F238E27FC236}">
                <a16:creationId xmlns:a16="http://schemas.microsoft.com/office/drawing/2014/main" id="{13F3E81B-98F9-43EF-B142-E08146C84EC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26144" y="4019516"/>
            <a:ext cx="2585943" cy="369311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50" name="Text Placeholder 46">
            <a:extLst>
              <a:ext uri="{FF2B5EF4-FFF2-40B4-BE49-F238E27FC236}">
                <a16:creationId xmlns:a16="http://schemas.microsoft.com/office/drawing/2014/main" id="{DBC70D5F-BACB-4A84-A4D0-71ECD4393E2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74144" y="4019516"/>
            <a:ext cx="2585943" cy="369311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n-GB" noProof="0"/>
              <a:t>Click To Edit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FE23D0-0FF0-42C6-B15F-A719DFDD5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99402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0">
          <p15:clr>
            <a:srgbClr val="FBAE40"/>
          </p15:clr>
        </p15:guide>
        <p15:guide id="2" pos="3840">
          <p15:clr>
            <a:srgbClr val="FBAE40"/>
          </p15:clr>
        </p15:guide>
        <p15:guide id="3" pos="5760">
          <p15:clr>
            <a:srgbClr val="FBAE40"/>
          </p15:clr>
        </p15:guide>
        <p15:guide id="4" pos="3984">
          <p15:clr>
            <a:srgbClr val="5ACBF0"/>
          </p15:clr>
        </p15:guide>
        <p15:guide id="5" pos="3696">
          <p15:clr>
            <a:srgbClr val="5ACBF0"/>
          </p15:clr>
        </p15:guide>
        <p15:guide id="6" pos="2064">
          <p15:clr>
            <a:srgbClr val="5ACBF0"/>
          </p15:clr>
        </p15:guide>
        <p15:guide id="7" pos="1776">
          <p15:clr>
            <a:srgbClr val="5ACBF0"/>
          </p15:clr>
        </p15:guide>
        <p15:guide id="8" pos="5616">
          <p15:clr>
            <a:srgbClr val="5ACBF0"/>
          </p15:clr>
        </p15:guide>
        <p15:guide id="9" pos="5904">
          <p15:clr>
            <a:srgbClr val="5ACBF0"/>
          </p15:clr>
        </p15:guide>
        <p15:guide id="10" pos="144">
          <p15:clr>
            <a:srgbClr val="5ACBF0"/>
          </p15:clr>
        </p15:guide>
        <p15:guide id="11" orient="horz" pos="4176">
          <p15:clr>
            <a:srgbClr val="5ACBF0"/>
          </p15:clr>
        </p15:guide>
        <p15:guide id="12" pos="7536">
          <p15:clr>
            <a:srgbClr val="5ACBF0"/>
          </p15:clr>
        </p15:guide>
        <p15:guide id="13" orient="horz" pos="144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0B616-241D-4DFE-BC2F-C001ED77E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24" y="457200"/>
            <a:ext cx="11731752" cy="75895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rtl="0"/>
            <a:r>
              <a:rPr lang="de-DE" noProof="0"/>
              <a:t>Mastertitelformat bearbeiten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AE909E-CC4A-4E51-BC02-B893225D2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0124" y="1825625"/>
            <a:ext cx="1173175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Quarter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B6EE4-1695-4DD6-9758-84FFE963D6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30124" y="636106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3250D-A8F9-4682-AD84-FD37BCAA6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85652" y="6356350"/>
            <a:ext cx="58206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1A788-841D-41AB-A983-152B6532F7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867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F4DE3823-CC86-4AC6-95C0-DC3ECA80FD88}" type="slidenum">
              <a:rPr lang="en-GB" noProof="0" smtClean="0"/>
              <a:t>‹Nr.›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33662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6" r:id="rId2"/>
    <p:sldLayoutId id="2147483665" r:id="rId3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6_46F586F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bsupply.de/orbotix-sphero-mini-white" TargetMode="External"/><Relationship Id="rId4" Type="http://schemas.openxmlformats.org/officeDocument/2006/relationships/hyperlink" Target="https://moodle.hs-bochum.de/pluginfile.php/483314/mod_resource/content/1/4.6Potentialfeldmethode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bsupply.de/orbotix-sphero-mini-white" TargetMode="Externa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bsupply.de/orbotix-sphero-mini-white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fik 31">
            <a:extLst>
              <a:ext uri="{FF2B5EF4-FFF2-40B4-BE49-F238E27FC236}">
                <a16:creationId xmlns:a16="http://schemas.microsoft.com/office/drawing/2014/main" id="{2217B001-3BAE-C508-B6C4-299A64DBD4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772" y="0"/>
            <a:ext cx="12022228" cy="1200318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C6DFA104-7027-733A-E862-6F86FFEFE5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9D5F952B-78AA-B14C-EE71-921035FDCA39}"/>
              </a:ext>
            </a:extLst>
          </p:cNvPr>
          <p:cNvSpPr txBox="1"/>
          <p:nvPr/>
        </p:nvSpPr>
        <p:spPr>
          <a:xfrm>
            <a:off x="2150383" y="2582352"/>
            <a:ext cx="7891232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3200" dirty="0">
                <a:latin typeface="Arial"/>
                <a:cs typeface="Arial"/>
              </a:rPr>
              <a:t>Navigation eines Sphero Mini in</a:t>
            </a:r>
          </a:p>
          <a:p>
            <a:pPr algn="ctr"/>
            <a:r>
              <a:rPr lang="de-DE" sz="3200" dirty="0">
                <a:latin typeface="Arial"/>
                <a:cs typeface="Arial"/>
              </a:rPr>
              <a:t>ROS2 </a:t>
            </a:r>
          </a:p>
          <a:p>
            <a:pPr algn="ctr"/>
            <a:r>
              <a:rPr lang="de-DE" sz="2400" dirty="0">
                <a:latin typeface="Arial"/>
                <a:cs typeface="Arial"/>
              </a:rPr>
              <a:t>Abschlusspräsentation</a:t>
            </a:r>
            <a:endParaRPr lang="de-DE" sz="3200" dirty="0">
              <a:latin typeface="Arial"/>
              <a:cs typeface="Arial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D3008D53-04D6-2B58-C34F-16C6F477941E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F33C3AD-AFDD-8B34-0573-1804E239E6BE}"/>
              </a:ext>
            </a:extLst>
          </p:cNvPr>
          <p:cNvSpPr txBox="1"/>
          <p:nvPr/>
        </p:nvSpPr>
        <p:spPr>
          <a:xfrm>
            <a:off x="4161218" y="4028902"/>
            <a:ext cx="4491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Simon Weber und Dennis Thiele</a:t>
            </a:r>
          </a:p>
        </p:txBody>
      </p:sp>
    </p:spTree>
    <p:extLst>
      <p:ext uri="{BB962C8B-B14F-4D97-AF65-F5344CB8AC3E}">
        <p14:creationId xmlns:p14="http://schemas.microsoft.com/office/powerpoint/2010/main" val="119049598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Kartenerstellung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272392"/>
            <a:ext cx="5610034" cy="445583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Bild von Kamera einlesen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Umwandeln in ein Array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Verkleinern des Arrays auf 10% 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Wingdings" panose="05000000000000000000" pitchFamily="2" charset="2"/>
              </a:rPr>
              <a:t> schnellere Laufzeit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Start- und Zielkoordinaten verkleinern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Hindernisse vergrößern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Vergrößertes Kartenarray Wavefront-Planner übergeben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pic>
        <p:nvPicPr>
          <p:cNvPr id="7" name="Grafik 7">
            <a:extLst>
              <a:ext uri="{FF2B5EF4-FFF2-40B4-BE49-F238E27FC236}">
                <a16:creationId xmlns:a16="http://schemas.microsoft.com/office/drawing/2014/main" id="{F4224A94-DA60-FB6D-C630-D857AE32EC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5" t="12551" r="8974" b="7624"/>
          <a:stretch/>
        </p:blipFill>
        <p:spPr bwMode="auto">
          <a:xfrm>
            <a:off x="7332747" y="1179570"/>
            <a:ext cx="3663931" cy="25278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1C6C8EFC-71C5-2B45-5B73-9837C41078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7687" y="3707380"/>
            <a:ext cx="4039829" cy="264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7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E0CCCDE2-5D72-AF40-FA50-4F44E2E25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459" y="1536924"/>
            <a:ext cx="4039829" cy="2641025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Wavefrontplanner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488206"/>
            <a:ext cx="7272810" cy="43345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Ergebnis des Planners ist eine Liste von Koordinaten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Rücktransformation der Anfahrtspunkte in Originalgröße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Reduzieren der Anfahrtspunkte auf die Ecken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Liste, die den Pfad beschriebt besteht aus Eckpunkten und Zielpunkt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316CD9D-14BA-ACCC-D230-CB40FB18C329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lussdiagramm: Verbinder 7">
            <a:extLst>
              <a:ext uri="{FF2B5EF4-FFF2-40B4-BE49-F238E27FC236}">
                <a16:creationId xmlns:a16="http://schemas.microsoft.com/office/drawing/2014/main" id="{1C756ABA-8B42-F157-F4BE-E37E378B8FAD}"/>
              </a:ext>
            </a:extLst>
          </p:cNvPr>
          <p:cNvSpPr/>
          <p:nvPr/>
        </p:nvSpPr>
        <p:spPr>
          <a:xfrm>
            <a:off x="8500488" y="2762310"/>
            <a:ext cx="190501" cy="190254"/>
          </a:xfrm>
          <a:prstGeom prst="flowChartConnector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lussdiagramm: Verbinder 8">
            <a:extLst>
              <a:ext uri="{FF2B5EF4-FFF2-40B4-BE49-F238E27FC236}">
                <a16:creationId xmlns:a16="http://schemas.microsoft.com/office/drawing/2014/main" id="{2D2855F5-525C-C601-D72D-38183DA279C1}"/>
              </a:ext>
            </a:extLst>
          </p:cNvPr>
          <p:cNvSpPr/>
          <p:nvPr/>
        </p:nvSpPr>
        <p:spPr>
          <a:xfrm>
            <a:off x="9185274" y="2762310"/>
            <a:ext cx="190501" cy="190254"/>
          </a:xfrm>
          <a:prstGeom prst="flowChartConnector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Flussdiagramm: Verbinder 9">
            <a:extLst>
              <a:ext uri="{FF2B5EF4-FFF2-40B4-BE49-F238E27FC236}">
                <a16:creationId xmlns:a16="http://schemas.microsoft.com/office/drawing/2014/main" id="{C75F931C-2D92-EBB0-6924-CD6B178FFCFD}"/>
              </a:ext>
            </a:extLst>
          </p:cNvPr>
          <p:cNvSpPr/>
          <p:nvPr/>
        </p:nvSpPr>
        <p:spPr>
          <a:xfrm>
            <a:off x="9215671" y="2466501"/>
            <a:ext cx="190501" cy="190254"/>
          </a:xfrm>
          <a:prstGeom prst="flowChartConnector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Flussdiagramm: Verbinder 10">
            <a:extLst>
              <a:ext uri="{FF2B5EF4-FFF2-40B4-BE49-F238E27FC236}">
                <a16:creationId xmlns:a16="http://schemas.microsoft.com/office/drawing/2014/main" id="{6D795B74-4A3F-C96F-E831-C495DE77DC15}"/>
              </a:ext>
            </a:extLst>
          </p:cNvPr>
          <p:cNvSpPr/>
          <p:nvPr/>
        </p:nvSpPr>
        <p:spPr>
          <a:xfrm>
            <a:off x="10208978" y="2461281"/>
            <a:ext cx="190501" cy="190254"/>
          </a:xfrm>
          <a:prstGeom prst="flowChartConnector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Flussdiagramm: Verbinder 11">
            <a:extLst>
              <a:ext uri="{FF2B5EF4-FFF2-40B4-BE49-F238E27FC236}">
                <a16:creationId xmlns:a16="http://schemas.microsoft.com/office/drawing/2014/main" id="{4BE9C5CE-F84E-C7D1-E49F-D3FC166F29DE}"/>
              </a:ext>
            </a:extLst>
          </p:cNvPr>
          <p:cNvSpPr/>
          <p:nvPr/>
        </p:nvSpPr>
        <p:spPr>
          <a:xfrm>
            <a:off x="10247079" y="3000168"/>
            <a:ext cx="190501" cy="190254"/>
          </a:xfrm>
          <a:prstGeom prst="flowChartConnector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Flussdiagramm: Verbinder 12">
            <a:extLst>
              <a:ext uri="{FF2B5EF4-FFF2-40B4-BE49-F238E27FC236}">
                <a16:creationId xmlns:a16="http://schemas.microsoft.com/office/drawing/2014/main" id="{BF5A2D13-052B-AEB2-C2D1-6A1B2A8D0F3A}"/>
              </a:ext>
            </a:extLst>
          </p:cNvPr>
          <p:cNvSpPr/>
          <p:nvPr/>
        </p:nvSpPr>
        <p:spPr>
          <a:xfrm>
            <a:off x="10583498" y="3000168"/>
            <a:ext cx="190501" cy="190254"/>
          </a:xfrm>
          <a:prstGeom prst="flowChartConnector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881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Main-Methode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74FED2B-04C2-FA7B-186C-425ECE235C95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7" descr="Ein Bild, das Text, Screenshot, Design enthält.&#10;&#10;Automatisch generierte Beschreibung">
            <a:extLst>
              <a:ext uri="{FF2B5EF4-FFF2-40B4-BE49-F238E27FC236}">
                <a16:creationId xmlns:a16="http://schemas.microsoft.com/office/drawing/2014/main" id="{76130944-FEA1-4B65-3B6D-380B618B6E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9227" y="1040947"/>
            <a:ext cx="7953543" cy="541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74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Fazit und Ausblick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488206"/>
            <a:ext cx="11567448" cy="445583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Erfolgreiches Entwickeln eines ROS2 Nodes für einen Sphero Mini Roboter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Ansteuerung für einfache Fahrbefehle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Bildverarbeitung und Objekterkennung von Roboter sowie Hindernissen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Navigation mit Wavefrontplanner durch Karte mit Hindernissen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Herausforderungen: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Viele Fahrbefehle stellen Probleme dar für den Roboter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Unzufriedenstellende </a:t>
            </a:r>
            <a:r>
              <a:rPr lang="de-DE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Bluetoothverbindung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Untergrundabhängige Fahrtgenauigkeit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36B21E1-8FB9-DDEF-E991-B7AEDEEFF00B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1505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Sphero-Video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D5C1A11-E43A-DAEF-5DDB-D107AA816891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14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XL_20230717_092543899.TS (2)">
            <a:hlinkClick r:id="" action="ppaction://media"/>
            <a:extLst>
              <a:ext uri="{FF2B5EF4-FFF2-40B4-BE49-F238E27FC236}">
                <a16:creationId xmlns:a16="http://schemas.microsoft.com/office/drawing/2014/main" id="{922C85BE-60F2-4047-E743-62D1981C113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69900" y="1179570"/>
            <a:ext cx="9252198" cy="520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fik 31">
            <a:extLst>
              <a:ext uri="{FF2B5EF4-FFF2-40B4-BE49-F238E27FC236}">
                <a16:creationId xmlns:a16="http://schemas.microsoft.com/office/drawing/2014/main" id="{2217B001-3BAE-C508-B6C4-299A64DBD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72" y="0"/>
            <a:ext cx="12022228" cy="1200318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C6DFA104-7027-733A-E862-6F86FFEFE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9D5F952B-78AA-B14C-EE71-921035FDCA39}"/>
              </a:ext>
            </a:extLst>
          </p:cNvPr>
          <p:cNvSpPr txBox="1"/>
          <p:nvPr/>
        </p:nvSpPr>
        <p:spPr>
          <a:xfrm>
            <a:off x="1870237" y="2726603"/>
            <a:ext cx="8451523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3200">
                <a:latin typeface="Arial"/>
                <a:cs typeface="Arial"/>
              </a:rPr>
              <a:t>Vielen Dank für Ihre Aufmerksamkeit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D3008D53-04D6-2B58-C34F-16C6F477941E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7F33C3AD-AFDD-8B34-0573-1804E239E6BE}"/>
              </a:ext>
            </a:extLst>
          </p:cNvPr>
          <p:cNvSpPr txBox="1"/>
          <p:nvPr/>
        </p:nvSpPr>
        <p:spPr>
          <a:xfrm>
            <a:off x="3348618" y="4422009"/>
            <a:ext cx="5494759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2000">
                <a:latin typeface="Arial"/>
                <a:cs typeface="Arial"/>
              </a:rPr>
              <a:t>Sind Fragen offen geblieben?</a:t>
            </a:r>
            <a:endParaRPr lang="de-DE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009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9590014" cy="780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3400" dirty="0">
                <a:solidFill>
                  <a:srgbClr val="FF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Quellen</a:t>
            </a:r>
            <a:endParaRPr lang="en-GB" sz="28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80D978A-61A8-BE52-4E0F-F846E55F417D}"/>
              </a:ext>
            </a:extLst>
          </p:cNvPr>
          <p:cNvSpPr txBox="1"/>
          <p:nvPr/>
        </p:nvSpPr>
        <p:spPr>
          <a:xfrm>
            <a:off x="270649" y="1284360"/>
            <a:ext cx="11488960" cy="30246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[</a:t>
            </a:r>
            <a:r>
              <a:rPr lang="de-DE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Schm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] Grundlagen der Robotik - Potentialfeldmethode</a:t>
            </a: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ea typeface="+mn-lt"/>
                <a:cs typeface="Arial" panose="020B0604020202020204" pitchFamily="34" charset="0"/>
                <a:hlinkClick r:id="rId4"/>
              </a:rPr>
              <a:t>https://moodle.hs-bochum.de/pluginfile.php/483314/mod_resource/content/1/4.6Potentialfeldmethode.pdf</a:t>
            </a:r>
            <a:endParaRPr lang="de-DE" sz="16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Sphero-Mini</a:t>
            </a: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https://www.sbsupply.de/orbotix-sphero-mini-white</a:t>
            </a:r>
            <a:endParaRPr lang="de-DE" sz="16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C002E8D-33BA-0D79-C499-9BE7D0FA29C0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16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27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421F775E-6078-2F23-77FB-50044D89F0B3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4CA7B8E-13EB-AED5-62EB-A7F7F9428974}"/>
              </a:ext>
            </a:extLst>
          </p:cNvPr>
          <p:cNvSpPr txBox="1"/>
          <p:nvPr/>
        </p:nvSpPr>
        <p:spPr>
          <a:xfrm>
            <a:off x="270649" y="1347941"/>
            <a:ext cx="11567448" cy="48320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Einleitung und Aufgabenstellung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Software: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Sphero Node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Kartenerstellung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Wavefrontplanner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Main-Methode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Fazit und Ausblick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  <a:cs typeface="Arial"/>
              </a:rPr>
              <a:t>Video Vorstellung</a:t>
            </a:r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56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Aufgabenstellung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284360"/>
            <a:ext cx="11567448" cy="22398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Inbetriebnahme des Spheros in ROS2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Detektion des Spheros im Kamerabild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Navigation zu einem Zielpunkt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Navigation mit Hindernissen, z. B. mit Wavefront-Planner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C32FC0D-506C-9583-6335-1F87C8289C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8195" y="2551823"/>
            <a:ext cx="2152409" cy="2486404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>
                <a:alpha val="28000"/>
              </a:srgb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B1310C0-F160-0424-B7BE-41B42C1CF3B1}"/>
              </a:ext>
            </a:extLst>
          </p:cNvPr>
          <p:cNvSpPr txBox="1"/>
          <p:nvPr/>
        </p:nvSpPr>
        <p:spPr>
          <a:xfrm>
            <a:off x="8420306" y="4896796"/>
            <a:ext cx="35431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[Quelle: 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https://www.sbsupply.de/orbotix-sphero-mini-white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]</a:t>
            </a:r>
          </a:p>
        </p:txBody>
      </p:sp>
    </p:spTree>
    <p:extLst>
      <p:ext uri="{BB962C8B-B14F-4D97-AF65-F5344CB8AC3E}">
        <p14:creationId xmlns:p14="http://schemas.microsoft.com/office/powerpoint/2010/main" val="1442414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602376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 Node: ROS2 Node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284360"/>
            <a:ext cx="11567448" cy="33478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ROS-Paket auf GitHub von </a:t>
            </a: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cedricgoubard v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orhanden</a:t>
            </a:r>
            <a:endParaRPr lang="de-DE" sz="2400" i="1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ROS-Paket umschreiben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Verwendet </a:t>
            </a: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rospy </a:t>
            </a: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Befehle durch geeignete in </a:t>
            </a: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rclpy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ersetzen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Neues ROS2 Python Paket erstellen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ROS 2 Node erstellen </a:t>
            </a:r>
          </a:p>
          <a:p>
            <a:pPr lvl="1">
              <a:lnSpc>
                <a:spcPct val="150000"/>
              </a:lnSpc>
            </a:pPr>
            <a:endParaRPr lang="de-DE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</p:spTree>
    <p:extLst>
      <p:ext uri="{BB962C8B-B14F-4D97-AF65-F5344CB8AC3E}">
        <p14:creationId xmlns:p14="http://schemas.microsoft.com/office/powerpoint/2010/main" val="1178798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724296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 Node: Bilderkennung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338572"/>
            <a:ext cx="6348265" cy="50098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Kamera an der Decke befestigt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Kann über WLAN drauf zugegriffen werden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In Python erfolgt die Bildverarbeitung über das Paket OpenCV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Blob-Erkennung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Konfiguriert nach z. B. Größe oder Rundheit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Funktion </a:t>
            </a:r>
            <a:r>
              <a:rPr lang="de-DE" sz="2400" i="1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getPos</a:t>
            </a:r>
            <a:r>
              <a:rPr lang="de-DE" sz="2400" i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() d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efiniert, die die Sphero Position zurückliefert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35C14944-0FAF-3249-5475-D1CF32C001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914" y="1783782"/>
            <a:ext cx="5220930" cy="39604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9600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1" y="308636"/>
            <a:ext cx="95120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 Node: Koordinatentransformationen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863854E-6458-6C16-BC39-67BDD1DA40EF}"/>
                  </a:ext>
                </a:extLst>
              </p:cNvPr>
              <p:cNvSpPr txBox="1"/>
              <p:nvPr/>
            </p:nvSpPr>
            <p:spPr>
              <a:xfrm>
                <a:off x="377445" y="3195638"/>
                <a:ext cx="6129550" cy="2805320"/>
              </a:xfrm>
              <a:prstGeom prst="rect">
                <a:avLst/>
              </a:prstGeom>
              <a:noFill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de-DE" sz="2000" dirty="0">
                    <a:latin typeface="Arial" panose="020B0604020202020204" pitchFamily="34" charset="0"/>
                    <a:ea typeface="+mn-lt"/>
                    <a:cs typeface="Arial" panose="020B0604020202020204" pitchFamily="34" charset="0"/>
                  </a:rPr>
                  <a:t>Position des Spheros wird über Bildkoordinaten ausgelesen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de-DE" sz="2000" dirty="0">
                    <a:latin typeface="Arial" panose="020B0604020202020204" pitchFamily="34" charset="0"/>
                    <a:ea typeface="+mn-lt"/>
                    <a:cs typeface="Arial" panose="020B0604020202020204" pitchFamily="34" charset="0"/>
                  </a:rPr>
                  <a:t>Umrechnung zwischen Bild und Weltkoordinaten:</a:t>
                </a:r>
              </a:p>
              <a:p>
                <a:pPr marL="742950" lvl="1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𝑊𝑒𝑙𝑡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  <a:ea typeface="+mn-lt"/>
                        <a:cs typeface="Arial" panose="020B0604020202020204" pitchFamily="34" charset="0"/>
                      </a:rPr>
                      <m:t>=</m:t>
                    </m:r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𝐵𝑖𝑙𝑑</m:t>
                        </m:r>
                      </m:sub>
                    </m:sSub>
                  </m:oMath>
                </a14:m>
                <a:endParaRPr lang="de-DE" sz="2000" dirty="0">
                  <a:latin typeface="Arial" panose="020B0604020202020204" pitchFamily="34" charset="0"/>
                  <a:ea typeface="+mn-lt"/>
                  <a:cs typeface="Arial" panose="020B0604020202020204" pitchFamily="34" charset="0"/>
                </a:endParaRPr>
              </a:p>
              <a:p>
                <a:pPr marL="742950" lvl="1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𝑌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𝑊𝑒𝑙𝑡</m:t>
                        </m:r>
                      </m:sub>
                    </m:sSub>
                    <m:sSub>
                      <m:sSubPr>
                        <m:ctrlPr>
                          <a:rPr lang="de-DE" sz="200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=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𝐵𝑖𝑙𝑑h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ö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h𝑒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𝑌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+mn-lt"/>
                            <a:cs typeface="Arial" panose="020B0604020202020204" pitchFamily="34" charset="0"/>
                          </a:rPr>
                          <m:t>𝐵𝑖𝑙𝑑</m:t>
                        </m:r>
                      </m:sub>
                    </m:sSub>
                  </m:oMath>
                </a14:m>
                <a:endParaRPr lang="de-DE" sz="2000" dirty="0">
                  <a:latin typeface="Arial" panose="020B0604020202020204" pitchFamily="34" charset="0"/>
                  <a:ea typeface="+mn-lt"/>
                  <a:cs typeface="Arial" panose="020B0604020202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de-DE" sz="2000" dirty="0">
                    <a:latin typeface="Arial" panose="020B0604020202020204" pitchFamily="34" charset="0"/>
                    <a:ea typeface="+mn-lt"/>
                    <a:cs typeface="Arial" panose="020B0604020202020204" pitchFamily="34" charset="0"/>
                  </a:rPr>
                  <a:t>Ermittlung der Sphero Ausrichtung über Initialfahrt</a:t>
                </a:r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863854E-6458-6C16-BC39-67BDD1DA40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45" y="3195638"/>
                <a:ext cx="6129550" cy="2805320"/>
              </a:xfrm>
              <a:prstGeom prst="rect">
                <a:avLst/>
              </a:prstGeom>
              <a:blipFill>
                <a:blip r:embed="rId5"/>
                <a:stretch>
                  <a:fillRect l="-896" r="-597" b="-304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044ECAA2-DB54-54E3-1B65-221FCFE47A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914" y="1783782"/>
            <a:ext cx="5220930" cy="39604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AB7A0EE5-8466-BC84-B2CA-EF6DFF3F2963}"/>
              </a:ext>
            </a:extLst>
          </p:cNvPr>
          <p:cNvCxnSpPr>
            <a:cxnSpLocks/>
          </p:cNvCxnSpPr>
          <p:nvPr/>
        </p:nvCxnSpPr>
        <p:spPr>
          <a:xfrm>
            <a:off x="6618914" y="1783782"/>
            <a:ext cx="556586" cy="0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D23A3810-D2BA-BE3B-6D6C-99C14FFFA7F4}"/>
              </a:ext>
            </a:extLst>
          </p:cNvPr>
          <p:cNvCxnSpPr>
            <a:cxnSpLocks/>
          </p:cNvCxnSpPr>
          <p:nvPr/>
        </p:nvCxnSpPr>
        <p:spPr>
          <a:xfrm>
            <a:off x="6620312" y="1783782"/>
            <a:ext cx="0" cy="513403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96C174F1-5CB7-E0AE-A0D1-700EA3A15F51}"/>
              </a:ext>
            </a:extLst>
          </p:cNvPr>
          <p:cNvCxnSpPr>
            <a:cxnSpLocks/>
          </p:cNvCxnSpPr>
          <p:nvPr/>
        </p:nvCxnSpPr>
        <p:spPr>
          <a:xfrm>
            <a:off x="6618914" y="5742518"/>
            <a:ext cx="55658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E2C2141F-8BFE-6DFB-F63E-88AA4EE3676E}"/>
              </a:ext>
            </a:extLst>
          </p:cNvPr>
          <p:cNvCxnSpPr>
            <a:cxnSpLocks/>
          </p:cNvCxnSpPr>
          <p:nvPr/>
        </p:nvCxnSpPr>
        <p:spPr>
          <a:xfrm flipV="1">
            <a:off x="6620312" y="5190519"/>
            <a:ext cx="0" cy="551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037FD1E7-A197-DCC3-A81C-EF486891FBD6}"/>
              </a:ext>
            </a:extLst>
          </p:cNvPr>
          <p:cNvCxnSpPr>
            <a:cxnSpLocks/>
          </p:cNvCxnSpPr>
          <p:nvPr/>
        </p:nvCxnSpPr>
        <p:spPr>
          <a:xfrm>
            <a:off x="9313799" y="3625174"/>
            <a:ext cx="482795" cy="143144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E1696E61-64B3-D75B-C689-A9D7134A2348}"/>
              </a:ext>
            </a:extLst>
          </p:cNvPr>
          <p:cNvCxnSpPr>
            <a:cxnSpLocks/>
          </p:cNvCxnSpPr>
          <p:nvPr/>
        </p:nvCxnSpPr>
        <p:spPr>
          <a:xfrm flipV="1">
            <a:off x="9312052" y="3195638"/>
            <a:ext cx="122461" cy="429535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6807AC56-2347-DCB3-88BA-923B58A57D68}"/>
              </a:ext>
            </a:extLst>
          </p:cNvPr>
          <p:cNvSpPr txBox="1"/>
          <p:nvPr/>
        </p:nvSpPr>
        <p:spPr>
          <a:xfrm>
            <a:off x="6762282" y="1477186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X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60EA094E-87B8-817B-06C0-311444472F77}"/>
              </a:ext>
            </a:extLst>
          </p:cNvPr>
          <p:cNvSpPr txBox="1"/>
          <p:nvPr/>
        </p:nvSpPr>
        <p:spPr>
          <a:xfrm>
            <a:off x="6282244" y="1871206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Y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75B73DA-3834-06D1-A88B-63646A35D884}"/>
              </a:ext>
            </a:extLst>
          </p:cNvPr>
          <p:cNvSpPr txBox="1"/>
          <p:nvPr/>
        </p:nvSpPr>
        <p:spPr>
          <a:xfrm>
            <a:off x="6762282" y="5728805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4"/>
                </a:solidFill>
                <a:latin typeface="Bo"/>
              </a:rPr>
              <a:t>X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A741F234-798A-E077-409C-B6B9170EF422}"/>
              </a:ext>
            </a:extLst>
          </p:cNvPr>
          <p:cNvSpPr txBox="1"/>
          <p:nvPr/>
        </p:nvSpPr>
        <p:spPr>
          <a:xfrm>
            <a:off x="6275859" y="5297241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4"/>
                </a:solidFill>
                <a:latin typeface="Bo"/>
              </a:rPr>
              <a:t>Y</a:t>
            </a:r>
          </a:p>
        </p:txBody>
      </p: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F768A2DD-0683-D2AB-4481-00081B952617}"/>
              </a:ext>
            </a:extLst>
          </p:cNvPr>
          <p:cNvCxnSpPr>
            <a:cxnSpLocks/>
          </p:cNvCxnSpPr>
          <p:nvPr/>
        </p:nvCxnSpPr>
        <p:spPr>
          <a:xfrm flipH="1" flipV="1">
            <a:off x="8844897" y="3474997"/>
            <a:ext cx="468902" cy="142758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8C0A897B-CECF-9CDE-B34E-32EC545D75FF}"/>
              </a:ext>
            </a:extLst>
          </p:cNvPr>
          <p:cNvCxnSpPr>
            <a:cxnSpLocks/>
          </p:cNvCxnSpPr>
          <p:nvPr/>
        </p:nvCxnSpPr>
        <p:spPr>
          <a:xfrm flipH="1">
            <a:off x="9197274" y="3608521"/>
            <a:ext cx="115651" cy="408665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25BD52C0-42C1-12AA-52B4-3B53E4D13914}"/>
              </a:ext>
            </a:extLst>
          </p:cNvPr>
          <p:cNvSpPr txBox="1"/>
          <p:nvPr/>
        </p:nvSpPr>
        <p:spPr>
          <a:xfrm>
            <a:off x="9155626" y="2967166"/>
            <a:ext cx="39957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1"/>
                </a:solidFill>
                <a:latin typeface="Bo"/>
              </a:rPr>
              <a:t>0°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A577E5FD-136F-6C18-E88C-805BAEA075B9}"/>
              </a:ext>
            </a:extLst>
          </p:cNvPr>
          <p:cNvSpPr txBox="1"/>
          <p:nvPr/>
        </p:nvSpPr>
        <p:spPr>
          <a:xfrm>
            <a:off x="9043799" y="4024604"/>
            <a:ext cx="56186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1"/>
                </a:solidFill>
                <a:latin typeface="Bo"/>
              </a:rPr>
              <a:t>180°</a:t>
            </a:r>
          </a:p>
        </p:txBody>
      </p:sp>
      <p:graphicFrame>
        <p:nvGraphicFramePr>
          <p:cNvPr id="7" name="Tabelle 8">
            <a:extLst>
              <a:ext uri="{FF2B5EF4-FFF2-40B4-BE49-F238E27FC236}">
                <a16:creationId xmlns:a16="http://schemas.microsoft.com/office/drawing/2014/main" id="{543440FF-EC28-F10E-1904-CB613A3BD2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791984"/>
              </p:ext>
            </p:extLst>
          </p:nvPr>
        </p:nvGraphicFramePr>
        <p:xfrm>
          <a:off x="996556" y="1591342"/>
          <a:ext cx="4575133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36788">
                  <a:extLst>
                    <a:ext uri="{9D8B030D-6E8A-4147-A177-3AD203B41FA5}">
                      <a16:colId xmlns:a16="http://schemas.microsoft.com/office/drawing/2014/main" val="148835872"/>
                    </a:ext>
                  </a:extLst>
                </a:gridCol>
                <a:gridCol w="1282192">
                  <a:extLst>
                    <a:ext uri="{9D8B030D-6E8A-4147-A177-3AD203B41FA5}">
                      <a16:colId xmlns:a16="http://schemas.microsoft.com/office/drawing/2014/main" val="1269439115"/>
                    </a:ext>
                  </a:extLst>
                </a:gridCol>
                <a:gridCol w="1056153">
                  <a:extLst>
                    <a:ext uri="{9D8B030D-6E8A-4147-A177-3AD203B41FA5}">
                      <a16:colId xmlns:a16="http://schemas.microsoft.com/office/drawing/2014/main" val="8914272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Farbe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3053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Bildkoordinaten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Kartesisch</a:t>
                      </a:r>
                      <a:endParaRPr lang="de-DE" sz="1800" dirty="0">
                        <a:latin typeface="Arial" panose="020B0604020202020204" pitchFamily="34" charset="0"/>
                        <a:ea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101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Weltkoordinaten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Kartesisch</a:t>
                      </a:r>
                      <a:endParaRPr lang="de-DE" sz="1800" dirty="0">
                        <a:latin typeface="Arial" panose="020B0604020202020204" pitchFamily="34" charset="0"/>
                        <a:ea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86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Spherokoordinaten</a:t>
                      </a:r>
                      <a:endParaRPr lang="de-DE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Polar</a:t>
                      </a:r>
                      <a:endParaRPr lang="de-DE" sz="1800" dirty="0">
                        <a:latin typeface="Arial" panose="020B0604020202020204" pitchFamily="34" charset="0"/>
                        <a:ea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543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157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9" grpId="0"/>
      <p:bldP spid="30" grpId="0"/>
      <p:bldP spid="38" grpId="0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fik 24">
            <a:extLst>
              <a:ext uri="{FF2B5EF4-FFF2-40B4-BE49-F238E27FC236}">
                <a16:creationId xmlns:a16="http://schemas.microsoft.com/office/drawing/2014/main" id="{23E411CB-B979-C957-76BD-F0430CAC6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3608" y="3815774"/>
            <a:ext cx="1112540" cy="1285175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632856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 Node: Initialfahrt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469156"/>
            <a:ext cx="8414436" cy="48885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Ausrichtung des Roboters kann durch einfaches Hochheben verändert werden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Nicht ersichtlich daher Bezug auf bekannte Richtung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Bei jedem Programmstart muss Offsetwinkel von </a:t>
            </a:r>
            <a:r>
              <a:rPr lang="de-DE" sz="20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Spheroausrichtung</a:t>
            </a: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zur X-Achse des Weltkoordinatensystems ermittelt werden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Calc_offset</a:t>
            </a: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Sphero.roll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100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0°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 für 1 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Sphero.roll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0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0°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Sphero.roll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100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180°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 für 1s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Sphero.roll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0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</a:t>
            </a:r>
            <a:r>
              <a:rPr lang="de-DE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180°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atan2 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de-DE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Offsetwinkel in Rad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43875519-BB6E-354F-3F67-9433F72DC84D}"/>
              </a:ext>
            </a:extLst>
          </p:cNvPr>
          <p:cNvCxnSpPr>
            <a:cxnSpLocks/>
          </p:cNvCxnSpPr>
          <p:nvPr/>
        </p:nvCxnSpPr>
        <p:spPr>
          <a:xfrm>
            <a:off x="8926137" y="5275142"/>
            <a:ext cx="556586" cy="0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0A7181CE-5BA0-60D1-2A32-62E6A1D5798E}"/>
              </a:ext>
            </a:extLst>
          </p:cNvPr>
          <p:cNvCxnSpPr>
            <a:cxnSpLocks/>
          </p:cNvCxnSpPr>
          <p:nvPr/>
        </p:nvCxnSpPr>
        <p:spPr>
          <a:xfrm flipV="1">
            <a:off x="8927535" y="4723143"/>
            <a:ext cx="0" cy="551999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CFFCFA66-6042-624B-350C-DF1A57EC0119}"/>
              </a:ext>
            </a:extLst>
          </p:cNvPr>
          <p:cNvSpPr txBox="1"/>
          <p:nvPr/>
        </p:nvSpPr>
        <p:spPr>
          <a:xfrm>
            <a:off x="8991646" y="5315418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X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72B2080-368C-EC7D-FFB1-29396BB269A2}"/>
              </a:ext>
            </a:extLst>
          </p:cNvPr>
          <p:cNvSpPr txBox="1"/>
          <p:nvPr/>
        </p:nvSpPr>
        <p:spPr>
          <a:xfrm>
            <a:off x="8583082" y="4829865"/>
            <a:ext cx="268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Y</a:t>
            </a:r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8F421E07-F5C1-305B-97E9-9FCB0F8D65F0}"/>
              </a:ext>
            </a:extLst>
          </p:cNvPr>
          <p:cNvCxnSpPr>
            <a:cxnSpLocks/>
          </p:cNvCxnSpPr>
          <p:nvPr/>
        </p:nvCxnSpPr>
        <p:spPr>
          <a:xfrm>
            <a:off x="9951625" y="4458363"/>
            <a:ext cx="482795" cy="143144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D953F182-E840-CAB3-4876-2151361B907E}"/>
              </a:ext>
            </a:extLst>
          </p:cNvPr>
          <p:cNvCxnSpPr>
            <a:cxnSpLocks/>
          </p:cNvCxnSpPr>
          <p:nvPr/>
        </p:nvCxnSpPr>
        <p:spPr>
          <a:xfrm flipV="1">
            <a:off x="9949878" y="4028827"/>
            <a:ext cx="122461" cy="429535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7A16941B-A812-B165-B869-E69A960F5EAC}"/>
              </a:ext>
            </a:extLst>
          </p:cNvPr>
          <p:cNvCxnSpPr>
            <a:cxnSpLocks/>
          </p:cNvCxnSpPr>
          <p:nvPr/>
        </p:nvCxnSpPr>
        <p:spPr>
          <a:xfrm flipH="1" flipV="1">
            <a:off x="9482723" y="4308186"/>
            <a:ext cx="468902" cy="142758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034E680E-A538-5B01-9108-A64D7E57533A}"/>
              </a:ext>
            </a:extLst>
          </p:cNvPr>
          <p:cNvCxnSpPr>
            <a:cxnSpLocks/>
          </p:cNvCxnSpPr>
          <p:nvPr/>
        </p:nvCxnSpPr>
        <p:spPr>
          <a:xfrm flipH="1">
            <a:off x="9835100" y="4441710"/>
            <a:ext cx="115651" cy="408665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8346A182-F2F8-7D75-7FD5-5FDF211AB776}"/>
              </a:ext>
            </a:extLst>
          </p:cNvPr>
          <p:cNvSpPr txBox="1"/>
          <p:nvPr/>
        </p:nvSpPr>
        <p:spPr>
          <a:xfrm>
            <a:off x="9793452" y="3800355"/>
            <a:ext cx="399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0°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D96A8C78-8460-2C62-A410-011E3484480C}"/>
              </a:ext>
            </a:extLst>
          </p:cNvPr>
          <p:cNvSpPr txBox="1"/>
          <p:nvPr/>
        </p:nvSpPr>
        <p:spPr>
          <a:xfrm>
            <a:off x="9681625" y="4857793"/>
            <a:ext cx="561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180°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811A828F-FF98-240B-CE7B-89BB51DEC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5100" y="2347047"/>
            <a:ext cx="1112540" cy="1285175"/>
          </a:xfrm>
          <a:prstGeom prst="rect">
            <a:avLst/>
          </a:prstGeom>
        </p:spPr>
      </p:pic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EDED6D0D-A9C1-2405-7406-B9854ABC4982}"/>
              </a:ext>
            </a:extLst>
          </p:cNvPr>
          <p:cNvCxnSpPr>
            <a:cxnSpLocks/>
          </p:cNvCxnSpPr>
          <p:nvPr/>
        </p:nvCxnSpPr>
        <p:spPr>
          <a:xfrm>
            <a:off x="10393117" y="2989636"/>
            <a:ext cx="482795" cy="143144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4F3CE91A-09E6-E5C2-20E6-9B49C983BAC3}"/>
              </a:ext>
            </a:extLst>
          </p:cNvPr>
          <p:cNvCxnSpPr>
            <a:cxnSpLocks/>
          </p:cNvCxnSpPr>
          <p:nvPr/>
        </p:nvCxnSpPr>
        <p:spPr>
          <a:xfrm flipV="1">
            <a:off x="10391370" y="2560100"/>
            <a:ext cx="122461" cy="429535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E05E2BF0-BD88-2E3B-2347-96BAF4CC9F83}"/>
              </a:ext>
            </a:extLst>
          </p:cNvPr>
          <p:cNvCxnSpPr>
            <a:cxnSpLocks/>
          </p:cNvCxnSpPr>
          <p:nvPr/>
        </p:nvCxnSpPr>
        <p:spPr>
          <a:xfrm flipH="1" flipV="1">
            <a:off x="9924215" y="2839459"/>
            <a:ext cx="468902" cy="142758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7E9F56B9-B791-A7C9-E386-CFB11635B21D}"/>
              </a:ext>
            </a:extLst>
          </p:cNvPr>
          <p:cNvCxnSpPr>
            <a:cxnSpLocks/>
          </p:cNvCxnSpPr>
          <p:nvPr/>
        </p:nvCxnSpPr>
        <p:spPr>
          <a:xfrm flipH="1">
            <a:off x="10276592" y="2972983"/>
            <a:ext cx="115651" cy="408665"/>
          </a:xfrm>
          <a:prstGeom prst="straightConnector1">
            <a:avLst/>
          </a:prstGeom>
          <a:ln>
            <a:solidFill>
              <a:srgbClr val="E2001A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986010B8-404B-0385-9D56-5944BD46DE91}"/>
              </a:ext>
            </a:extLst>
          </p:cNvPr>
          <p:cNvSpPr txBox="1"/>
          <p:nvPr/>
        </p:nvSpPr>
        <p:spPr>
          <a:xfrm>
            <a:off x="10234944" y="2331628"/>
            <a:ext cx="399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0°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BEED5578-26F7-F353-A934-D111FA77885A}"/>
              </a:ext>
            </a:extLst>
          </p:cNvPr>
          <p:cNvSpPr txBox="1"/>
          <p:nvPr/>
        </p:nvSpPr>
        <p:spPr>
          <a:xfrm>
            <a:off x="10123117" y="3389066"/>
            <a:ext cx="561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Bo"/>
              </a:rPr>
              <a:t>180°</a:t>
            </a:r>
          </a:p>
        </p:txBody>
      </p: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198327EF-56FF-4C3B-A883-D80262D45893}"/>
              </a:ext>
            </a:extLst>
          </p:cNvPr>
          <p:cNvCxnSpPr>
            <a:cxnSpLocks/>
          </p:cNvCxnSpPr>
          <p:nvPr/>
        </p:nvCxnSpPr>
        <p:spPr>
          <a:xfrm flipV="1">
            <a:off x="9987489" y="4458361"/>
            <a:ext cx="1403630" cy="7419"/>
          </a:xfrm>
          <a:prstGeom prst="straightConnector1">
            <a:avLst/>
          </a:prstGeom>
          <a:ln w="9525" cap="flat" cmpd="sng" algn="ctr">
            <a:solidFill>
              <a:srgbClr val="E2001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BF914BFF-14C5-10C2-B850-ED953A928135}"/>
              </a:ext>
            </a:extLst>
          </p:cNvPr>
          <p:cNvCxnSpPr>
            <a:cxnSpLocks/>
          </p:cNvCxnSpPr>
          <p:nvPr/>
        </p:nvCxnSpPr>
        <p:spPr>
          <a:xfrm flipV="1">
            <a:off x="9964567" y="2524612"/>
            <a:ext cx="557847" cy="1917098"/>
          </a:xfrm>
          <a:prstGeom prst="straightConnector1">
            <a:avLst/>
          </a:prstGeom>
          <a:ln w="9525" cap="flat" cmpd="sng" algn="ctr">
            <a:solidFill>
              <a:srgbClr val="E2001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0" name="Teilkreis 39">
            <a:extLst>
              <a:ext uri="{FF2B5EF4-FFF2-40B4-BE49-F238E27FC236}">
                <a16:creationId xmlns:a16="http://schemas.microsoft.com/office/drawing/2014/main" id="{60A4E497-039C-AB50-2696-2FAA71D222B8}"/>
              </a:ext>
            </a:extLst>
          </p:cNvPr>
          <p:cNvSpPr/>
          <p:nvPr/>
        </p:nvSpPr>
        <p:spPr>
          <a:xfrm>
            <a:off x="9613287" y="4154231"/>
            <a:ext cx="711666" cy="594885"/>
          </a:xfrm>
          <a:prstGeom prst="pie">
            <a:avLst>
              <a:gd name="adj1" fmla="val 17168425"/>
              <a:gd name="adj2" fmla="val 24446"/>
            </a:avLst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53736F5-5FE2-0237-85E8-E101871F7F13}"/>
              </a:ext>
            </a:extLst>
          </p:cNvPr>
          <p:cNvSpPr txBox="1"/>
          <p:nvPr/>
        </p:nvSpPr>
        <p:spPr>
          <a:xfrm>
            <a:off x="8068618" y="6461158"/>
            <a:ext cx="35431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[Quelle: 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https://www.sbsupply.de/orbotix-sphero-mini-white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]</a:t>
            </a:r>
          </a:p>
        </p:txBody>
      </p:sp>
    </p:spTree>
    <p:extLst>
      <p:ext uri="{BB962C8B-B14F-4D97-AF65-F5344CB8AC3E}">
        <p14:creationId xmlns:p14="http://schemas.microsoft.com/office/powerpoint/2010/main" val="421522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34" grpId="0"/>
      <p:bldP spid="34" grpId="1"/>
      <p:bldP spid="35" grpId="0"/>
      <p:bldP spid="35" grpId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7A541F8D-474D-EE40-943C-A8EFB7E80365}"/>
              </a:ext>
            </a:extLst>
          </p:cNvPr>
          <p:cNvSpPr txBox="1"/>
          <p:nvPr/>
        </p:nvSpPr>
        <p:spPr>
          <a:xfrm>
            <a:off x="11616550" y="64531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604069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Sphero Node: Fahrtregelung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285219"/>
            <a:ext cx="11539639" cy="11318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Funktion zur Berechnung von Winkel und Geschwindigkeit ähnlich zur Initialfahrt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calc_offset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</a:t>
            </a:r>
            <a:r>
              <a:rPr lang="de-DE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startPos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 </a:t>
            </a:r>
            <a:r>
              <a:rPr lang="de-DE" sz="24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zielPos</a:t>
            </a: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A4FF4C-4223-3ED7-5E09-FEB9942CD98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52" r="26092"/>
          <a:stretch/>
        </p:blipFill>
        <p:spPr>
          <a:xfrm>
            <a:off x="6674265" y="1902411"/>
            <a:ext cx="5113698" cy="41454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38141D6-5DD5-1E81-2D36-0BE25C805F43}"/>
              </a:ext>
            </a:extLst>
          </p:cNvPr>
          <p:cNvSpPr txBox="1"/>
          <p:nvPr/>
        </p:nvSpPr>
        <p:spPr>
          <a:xfrm>
            <a:off x="270649" y="2417067"/>
            <a:ext cx="640361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Fahrtregelung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Minimaler Abstand um das Ziel </a:t>
            </a:r>
            <a:r>
              <a:rPr lang="de-DE" sz="20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dmin</a:t>
            </a: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definieren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Solange d &gt; </a:t>
            </a:r>
            <a:r>
              <a:rPr lang="de-DE" sz="20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dmin</a:t>
            </a:r>
            <a:endParaRPr lang="de-DE" sz="20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Berechne neuen Winkel und Geschwindigkeit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Fahre in Richtung Ziel für kurze Zeit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Berechne neue Position und Abstand zum Ziel d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447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4B5531ED-F102-04EE-0987-D6D58270A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0" y="0"/>
            <a:ext cx="12024000" cy="117957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F2C3E67-278B-E428-93A3-27CAD8C7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49" y="6348405"/>
            <a:ext cx="11650701" cy="104790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46B246D7-9EBC-7F50-5163-D06AC2AA321C}"/>
              </a:ext>
            </a:extLst>
          </p:cNvPr>
          <p:cNvSpPr txBox="1"/>
          <p:nvPr/>
        </p:nvSpPr>
        <p:spPr>
          <a:xfrm>
            <a:off x="270649" y="6453195"/>
            <a:ext cx="11136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409FE34-20C9-49C5-8B48-7150893E8974}" type="datetime1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19.09.2023</a:t>
            </a:fld>
            <a:endParaRPr lang="de-DE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1E8AEE4-B820-867D-877E-ED0647B7BCBF}"/>
              </a:ext>
            </a:extLst>
          </p:cNvPr>
          <p:cNvSpPr/>
          <p:nvPr/>
        </p:nvSpPr>
        <p:spPr>
          <a:xfrm>
            <a:off x="270649" y="337930"/>
            <a:ext cx="2353281" cy="63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47338DA-6982-8624-D11C-0EE3D589504C}"/>
              </a:ext>
            </a:extLst>
          </p:cNvPr>
          <p:cNvSpPr txBox="1"/>
          <p:nvPr/>
        </p:nvSpPr>
        <p:spPr>
          <a:xfrm>
            <a:off x="360102" y="308636"/>
            <a:ext cx="438315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>
                <a:solidFill>
                  <a:srgbClr val="E200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Wavefrontplanner</a:t>
            </a:r>
            <a:endParaRPr lang="en-GB" sz="3400" dirty="0">
              <a:solidFill>
                <a:srgbClr val="E200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863854E-6458-6C16-BC39-67BDD1DA40EF}"/>
              </a:ext>
            </a:extLst>
          </p:cNvPr>
          <p:cNvSpPr txBox="1"/>
          <p:nvPr/>
        </p:nvSpPr>
        <p:spPr>
          <a:xfrm>
            <a:off x="270649" y="1314513"/>
            <a:ext cx="7339826" cy="55753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Grundlagen des Pfadplanungsalgorithmus: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Markiere alle Zellen mit 0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Markiere alle Zellen, die sich mit dem Hindernis überschneiden mit 1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Markiere die Ziel-Zelle mit 2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Markiere alle 0-er Zellen die neben der 2-er Zelle liegen mit 3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Markiere alle 0-er Zellen die neben einer 3-er Zelle liegen mit 4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Iteration bis keine 0-er Zelle mehr vorhanden ist </a:t>
            </a:r>
            <a:r>
              <a:rPr lang="de-DE" sz="16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(vgl.[</a:t>
            </a:r>
            <a:r>
              <a:rPr lang="de-DE" sz="160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Schm</a:t>
            </a:r>
            <a:r>
              <a:rPr lang="de-DE" sz="16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])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FA0E33-3C9D-7046-865A-E2395794C3BD}"/>
              </a:ext>
            </a:extLst>
          </p:cNvPr>
          <p:cNvSpPr txBox="1"/>
          <p:nvPr/>
        </p:nvSpPr>
        <p:spPr>
          <a:xfrm>
            <a:off x="4235641" y="6453195"/>
            <a:ext cx="3720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/>
                <a:cs typeface="Arial"/>
              </a:rPr>
              <a:t>Navigation eines Sphero Mini in ROS2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316CD9D-14BA-ACCC-D230-CB40FB18C329}"/>
              </a:ext>
            </a:extLst>
          </p:cNvPr>
          <p:cNvSpPr txBox="1"/>
          <p:nvPr/>
        </p:nvSpPr>
        <p:spPr>
          <a:xfrm>
            <a:off x="11613687" y="6441227"/>
            <a:ext cx="44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7F8201C-7082-45E5-8CC4-D9F5ADF8775F}" type="slidenum">
              <a:rPr lang="de-DE" sz="140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 descr="Ein Bild, das Screenshot, Quadrat, Taschenrechner, rot enthält.&#10;&#10;Automatisch generierte Beschreibung">
            <a:extLst>
              <a:ext uri="{FF2B5EF4-FFF2-40B4-BE49-F238E27FC236}">
                <a16:creationId xmlns:a16="http://schemas.microsoft.com/office/drawing/2014/main" id="{4B0D45B7-0D3E-546E-F858-6AF073B386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359" y="1404745"/>
            <a:ext cx="2917824" cy="3082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Grafik 7" descr="Ein Bild, das Screenshot, Text, Quadrat enthält.&#10;&#10;Automatisch generierte Beschreibung">
            <a:extLst>
              <a:ext uri="{FF2B5EF4-FFF2-40B4-BE49-F238E27FC236}">
                <a16:creationId xmlns:a16="http://schemas.microsoft.com/office/drawing/2014/main" id="{297D8DA5-559F-AB56-F994-2F2329D965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272" y="3270583"/>
            <a:ext cx="2917825" cy="2882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323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Theme">
  <a:themeElements>
    <a:clrScheme name="Custom 11">
      <a:dk1>
        <a:srgbClr val="000000"/>
      </a:dk1>
      <a:lt1>
        <a:srgbClr val="FFFFFF"/>
      </a:lt1>
      <a:dk2>
        <a:srgbClr val="8439BD"/>
      </a:dk2>
      <a:lt2>
        <a:srgbClr val="EBEBEB"/>
      </a:lt2>
      <a:accent1>
        <a:srgbClr val="0EABB7"/>
      </a:accent1>
      <a:accent2>
        <a:srgbClr val="4868E5"/>
      </a:accent2>
      <a:accent3>
        <a:srgbClr val="20A472"/>
      </a:accent3>
      <a:accent4>
        <a:srgbClr val="B13DC8"/>
      </a:accent4>
      <a:accent5>
        <a:srgbClr val="172DA6"/>
      </a:accent5>
      <a:accent6>
        <a:srgbClr val="00B0F0"/>
      </a:accent6>
      <a:hlink>
        <a:srgbClr val="00B0F0"/>
      </a:hlink>
      <a:folHlink>
        <a:srgbClr val="B13DC8"/>
      </a:folHlink>
    </a:clrScheme>
    <a:fontScheme name="Custom 11">
      <a:majorFont>
        <a:latin typeface="Speak Pro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7411180_TF89294769_Win32" id="{AB9AC445-1FE8-447C-B08F-6066E8A6044A}" vid="{59862E64-DD83-4C60-9406-48F56C61358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7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02B775F-F54D-44C9-8A5E-6C450232D590}">
  <we:reference id="wa104178141" version="4.3.3.0" store="en-US" storeType="OMEX"/>
  <we:alternateReferences>
    <we:reference id="wa104178141" version="4.3.3.0" store="WA104178141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AC26E75FF31C243AEDC5A4EE284A447" ma:contentTypeVersion="8" ma:contentTypeDescription="Ein neues Dokument erstellen." ma:contentTypeScope="" ma:versionID="8fe82325421b12b48851becd1311b07a">
  <xsd:schema xmlns:xsd="http://www.w3.org/2001/XMLSchema" xmlns:xs="http://www.w3.org/2001/XMLSchema" xmlns:p="http://schemas.microsoft.com/office/2006/metadata/properties" xmlns:ns3="77e6d88c-ffff-4f83-b4ab-a40c5ad2866c" xmlns:ns4="7bdad264-84a9-405c-993d-d7fedd09fa24" targetNamespace="http://schemas.microsoft.com/office/2006/metadata/properties" ma:root="true" ma:fieldsID="f1784612909ea852c4078c34eaf4858c" ns3:_="" ns4:_="">
    <xsd:import namespace="77e6d88c-ffff-4f83-b4ab-a40c5ad2866c"/>
    <xsd:import namespace="7bdad264-84a9-405c-993d-d7fedd09fa2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6d88c-ffff-4f83-b4ab-a40c5ad286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dad264-84a9-405c-993d-d7fedd09fa2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Freigabehinweis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7e6d88c-ffff-4f83-b4ab-a40c5ad2866c" xsi:nil="true"/>
    <_activity xmlns="77e6d88c-ffff-4f83-b4ab-a40c5ad2866c" xsi:nil="true"/>
  </documentManagement>
</p:properties>
</file>

<file path=customXml/itemProps1.xml><?xml version="1.0" encoding="utf-8"?>
<ds:datastoreItem xmlns:ds="http://schemas.openxmlformats.org/officeDocument/2006/customXml" ds:itemID="{E666BEBD-9C80-410F-9260-447194E3F90A}">
  <ds:schemaRefs>
    <ds:schemaRef ds:uri="77e6d88c-ffff-4f83-b4ab-a40c5ad2866c"/>
    <ds:schemaRef ds:uri="7bdad264-84a9-405c-993d-d7fedd09fa2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C192A98-6E7D-4C21-B169-D6ED90C277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F27D3B-485F-43CC-A17F-CF95ED59E76B}">
  <ds:schemaRefs>
    <ds:schemaRef ds:uri="77e6d88c-ffff-4f83-b4ab-a40c5ad2866c"/>
    <ds:schemaRef ds:uri="7bdad264-84a9-405c-993d-d7fedd09fa2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Growth timeline</Template>
  <TotalTime>0</TotalTime>
  <Words>1427</Words>
  <Application>Microsoft Office PowerPoint</Application>
  <PresentationFormat>Breitbild</PresentationFormat>
  <Paragraphs>277</Paragraphs>
  <Slides>16</Slides>
  <Notes>14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5" baseType="lpstr">
      <vt:lpstr>Arial</vt:lpstr>
      <vt:lpstr>Avenir Next LT Pro Light</vt:lpstr>
      <vt:lpstr>Bo</vt:lpstr>
      <vt:lpstr>Calibri</vt:lpstr>
      <vt:lpstr>Cambria Math</vt:lpstr>
      <vt:lpstr>Speak Pro</vt:lpstr>
      <vt:lpstr>Times New Roman</vt:lpstr>
      <vt:lpstr>Wingdings</vt:lpstr>
      <vt:lpstr>2_Office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Growth Timeline</dc:title>
  <dc:creator>Dennis Thiele</dc:creator>
  <cp:lastModifiedBy>Thiele, Dennis</cp:lastModifiedBy>
  <cp:revision>129</cp:revision>
  <dcterms:created xsi:type="dcterms:W3CDTF">2023-04-11T11:55:08Z</dcterms:created>
  <dcterms:modified xsi:type="dcterms:W3CDTF">2023-09-19T14:16:09Z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0x010100FAC26E75FF31C243AEDC5A4EE284A447</vt:lpwstr>
  </property>
</Properties>
</file>