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3B_8AF25233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4"/>
  </p:sldMasterIdLst>
  <p:notesMasterIdLst>
    <p:notesMasterId r:id="rId14"/>
  </p:notesMasterIdLst>
  <p:handoutMasterIdLst>
    <p:handoutMasterId r:id="rId15"/>
  </p:handoutMasterIdLst>
  <p:sldIdLst>
    <p:sldId id="294" r:id="rId5"/>
    <p:sldId id="295" r:id="rId6"/>
    <p:sldId id="297" r:id="rId7"/>
    <p:sldId id="314" r:id="rId8"/>
    <p:sldId id="315" r:id="rId9"/>
    <p:sldId id="316" r:id="rId10"/>
    <p:sldId id="317" r:id="rId11"/>
    <p:sldId id="311" r:id="rId12"/>
    <p:sldId id="313" r:id="rId13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360" userDrawn="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AFC2A4-A5E9-601F-623D-6092724ED9D1}" name="Thiele, Dennis" initials="TD" userId="S::dennis.thiele@altramotion.com::63e700a9-1e45-4e7f-9d18-8ef855450042" providerId="AD"/>
  <p188:author id="{2B0B88C8-FC90-58D8-70FD-7F0EEBF3AA91}" name="Dennis Thiele" initials="DT" userId="23cf3dc464a812f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1A"/>
    <a:srgbClr val="FFFFFF"/>
    <a:srgbClr val="0EABB7"/>
    <a:srgbClr val="000000"/>
    <a:srgbClr val="637FE9"/>
    <a:srgbClr val="F2D0E3"/>
    <a:srgbClr val="F23DB3"/>
    <a:srgbClr val="F2B077"/>
    <a:srgbClr val="172DA6"/>
    <a:srgbClr val="4868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87" autoAdjust="0"/>
    <p:restoredTop sz="79050" autoAdjust="0"/>
  </p:normalViewPr>
  <p:slideViewPr>
    <p:cSldViewPr snapToGrid="0">
      <p:cViewPr varScale="1">
        <p:scale>
          <a:sx n="76" d="100"/>
          <a:sy n="76" d="100"/>
        </p:scale>
        <p:origin x="496" y="44"/>
      </p:cViewPr>
      <p:guideLst>
        <p:guide orient="horz" pos="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modernComment_13B_8AF2523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6B58B2A-03F5-4D7C-B55A-F54550AA2737}" authorId="{70AFC2A4-A5E9-601F-623D-6092724ED9D1}" created="2023-05-03T07:21:24.895">
    <pc:sldMkLst xmlns:pc="http://schemas.microsoft.com/office/powerpoint/2013/main/command">
      <pc:docMk/>
      <pc:sldMk cId="2331136563" sldId="315"/>
    </pc:sldMkLst>
    <p188:txBody>
      <a:bodyPr/>
      <a:lstStyle/>
      <a:p>
        <a:r>
          <a:rPr lang="de-DE"/>
          <a:t>Screenshots einfügen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AC31C6-86CC-4986-9D57-FEB8224859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3EA96D-B685-4DB8-AAAD-03DBC19CE5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C38D28-0A34-492C-858F-6FBD465BCF0A}" type="datetime1">
              <a:rPr lang="en-GB" smtClean="0"/>
              <a:t>09/05/2023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F58A3E-1629-48A9-846F-958A6CCD59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6046E-95E6-4E03-8C52-6AD379D673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9F05E45-3CC1-48B0-9200-3FE6BFCCC6F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67006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F57E1D-1882-40BD-8EC5-E33D824D9F4C}" type="datetime1">
              <a:rPr lang="en-GB" smtClean="0"/>
              <a:t>09/05/2023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A2B4267-FD12-436C-A400-74799FCF0CD5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8890742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34">
            <a:extLst>
              <a:ext uri="{FF2B5EF4-FFF2-40B4-BE49-F238E27FC236}">
                <a16:creationId xmlns:a16="http://schemas.microsoft.com/office/drawing/2014/main" id="{2D1EF856-2381-405C-A913-80809E59AA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55566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34FBB9E9-CEBE-45B8-BF68-9E764AEF4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10761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5" name="Text Placeholder 46">
            <a:extLst>
              <a:ext uri="{FF2B5EF4-FFF2-40B4-BE49-F238E27FC236}">
                <a16:creationId xmlns:a16="http://schemas.microsoft.com/office/drawing/2014/main" id="{55B6C77E-DBDB-42A4-9B9B-3F2CF47584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10761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6" name="Picture Placeholder 34">
            <a:extLst>
              <a:ext uri="{FF2B5EF4-FFF2-40B4-BE49-F238E27FC236}">
                <a16:creationId xmlns:a16="http://schemas.microsoft.com/office/drawing/2014/main" id="{55DF7ED3-48B8-48C6-A240-C3F0AF04054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03465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47" name="Picture Placeholder 34">
            <a:extLst>
              <a:ext uri="{FF2B5EF4-FFF2-40B4-BE49-F238E27FC236}">
                <a16:creationId xmlns:a16="http://schemas.microsoft.com/office/drawing/2014/main" id="{C38ECA3B-7319-4FDB-BCA5-42DE903E763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551364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52" name="Picture Placeholder 34">
            <a:extLst>
              <a:ext uri="{FF2B5EF4-FFF2-40B4-BE49-F238E27FC236}">
                <a16:creationId xmlns:a16="http://schemas.microsoft.com/office/drawing/2014/main" id="{90EC8BEC-DD26-4CF5-9BA3-62FB1DE4E8F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55566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53" name="Picture Placeholder 34">
            <a:extLst>
              <a:ext uri="{FF2B5EF4-FFF2-40B4-BE49-F238E27FC236}">
                <a16:creationId xmlns:a16="http://schemas.microsoft.com/office/drawing/2014/main" id="{65A0AFA3-6580-43C1-B098-2C7BCA9F6C7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03465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54" name="Picture Placeholder 34">
            <a:extLst>
              <a:ext uri="{FF2B5EF4-FFF2-40B4-BE49-F238E27FC236}">
                <a16:creationId xmlns:a16="http://schemas.microsoft.com/office/drawing/2014/main" id="{633BE360-454A-4A5C-9104-60910DAB61B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551364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59" name="Picture Placeholder 34">
            <a:extLst>
              <a:ext uri="{FF2B5EF4-FFF2-40B4-BE49-F238E27FC236}">
                <a16:creationId xmlns:a16="http://schemas.microsoft.com/office/drawing/2014/main" id="{E846108A-BBFA-4FDA-9BAA-78AA09FEF2B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62501" y="306053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60" name="Picture Placeholder 34">
            <a:extLst>
              <a:ext uri="{FF2B5EF4-FFF2-40B4-BE49-F238E27FC236}">
                <a16:creationId xmlns:a16="http://schemas.microsoft.com/office/drawing/2014/main" id="{06FACEF4-EC76-40B1-ABAB-DFB9AB1C6F8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03465" y="5749817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77" name="Text Placeholder 39">
            <a:extLst>
              <a:ext uri="{FF2B5EF4-FFF2-40B4-BE49-F238E27FC236}">
                <a16:creationId xmlns:a16="http://schemas.microsoft.com/office/drawing/2014/main" id="{F9B127AA-A9E2-41AB-8FAE-D787CE0242B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10761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78" name="Text Placeholder 46">
            <a:extLst>
              <a:ext uri="{FF2B5EF4-FFF2-40B4-BE49-F238E27FC236}">
                <a16:creationId xmlns:a16="http://schemas.microsoft.com/office/drawing/2014/main" id="{716BD719-7234-4908-ABBF-43004C9CA9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10761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79" name="Text Placeholder 39">
            <a:extLst>
              <a:ext uri="{FF2B5EF4-FFF2-40B4-BE49-F238E27FC236}">
                <a16:creationId xmlns:a16="http://schemas.microsoft.com/office/drawing/2014/main" id="{626608D9-0200-4530-A392-8778E0D0440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116956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80" name="Text Placeholder 46">
            <a:extLst>
              <a:ext uri="{FF2B5EF4-FFF2-40B4-BE49-F238E27FC236}">
                <a16:creationId xmlns:a16="http://schemas.microsoft.com/office/drawing/2014/main" id="{752DFA8A-D6FA-4ECD-9E35-F71EA4E99C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16956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81" name="Text Placeholder 39">
            <a:extLst>
              <a:ext uri="{FF2B5EF4-FFF2-40B4-BE49-F238E27FC236}">
                <a16:creationId xmlns:a16="http://schemas.microsoft.com/office/drawing/2014/main" id="{CF686D19-A348-4080-A966-C34BC802E27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116956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82" name="Text Placeholder 46">
            <a:extLst>
              <a:ext uri="{FF2B5EF4-FFF2-40B4-BE49-F238E27FC236}">
                <a16:creationId xmlns:a16="http://schemas.microsoft.com/office/drawing/2014/main" id="{60735320-27D8-4F8E-A024-598776C9D1C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6956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83" name="Text Placeholder 39">
            <a:extLst>
              <a:ext uri="{FF2B5EF4-FFF2-40B4-BE49-F238E27FC236}">
                <a16:creationId xmlns:a16="http://schemas.microsoft.com/office/drawing/2014/main" id="{EAAFD4E3-0D64-4DC4-AC95-C45ABD2AE6F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16956" y="613828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84" name="Text Placeholder 46">
            <a:extLst>
              <a:ext uri="{FF2B5EF4-FFF2-40B4-BE49-F238E27FC236}">
                <a16:creationId xmlns:a16="http://schemas.microsoft.com/office/drawing/2014/main" id="{4E33188F-DB97-4480-8F80-07EABC10A01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16956" y="5750417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85" name="Text Placeholder 39">
            <a:extLst>
              <a:ext uri="{FF2B5EF4-FFF2-40B4-BE49-F238E27FC236}">
                <a16:creationId xmlns:a16="http://schemas.microsoft.com/office/drawing/2014/main" id="{72308068-AAC7-4C44-AAF1-B2E1EC218C5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553374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86" name="Text Placeholder 46">
            <a:extLst>
              <a:ext uri="{FF2B5EF4-FFF2-40B4-BE49-F238E27FC236}">
                <a16:creationId xmlns:a16="http://schemas.microsoft.com/office/drawing/2014/main" id="{0601897E-1B17-49DA-9E03-BCE007BD9AC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553374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87" name="Text Placeholder 39">
            <a:extLst>
              <a:ext uri="{FF2B5EF4-FFF2-40B4-BE49-F238E27FC236}">
                <a16:creationId xmlns:a16="http://schemas.microsoft.com/office/drawing/2014/main" id="{19CE1DF1-96AA-415F-9715-D5354F419B5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553374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88" name="Text Placeholder 46">
            <a:extLst>
              <a:ext uri="{FF2B5EF4-FFF2-40B4-BE49-F238E27FC236}">
                <a16:creationId xmlns:a16="http://schemas.microsoft.com/office/drawing/2014/main" id="{9F9535F2-A766-44AF-9AD3-51BA2C6F2E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53374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89" name="Text Placeholder 39">
            <a:extLst>
              <a:ext uri="{FF2B5EF4-FFF2-40B4-BE49-F238E27FC236}">
                <a16:creationId xmlns:a16="http://schemas.microsoft.com/office/drawing/2014/main" id="{15177575-6B71-4584-8E0B-D151D97320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749692" y="814919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90" name="Text Placeholder 46">
            <a:extLst>
              <a:ext uri="{FF2B5EF4-FFF2-40B4-BE49-F238E27FC236}">
                <a16:creationId xmlns:a16="http://schemas.microsoft.com/office/drawing/2014/main" id="{FC7F0546-1415-48CA-8E73-91D3480ED57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49692" y="411976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017577-965B-4F93-A2EE-44D638A8C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53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 userDrawn="1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 userDrawn="1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 userDrawn="1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2" name="Text Placeholder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8" name="Picture Placeholder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49" name="Text Placeholder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0" name="Text Placeholder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1" name="Picture Placeholder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55" name="Text Placeholder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56" name="Text Placeholder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7" name="Picture Placeholder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58" name="Text Placeholder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61" name="Text Placeholder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2" name="Picture Placeholder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63" name="Text Placeholder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64" name="Text Placeholder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65" name="Picture Placeholder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66" name="Text Placeholder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67" name="Text Placeholder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96885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EAA216C1-AB2E-40F5-9FEB-99A051529B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61591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36" name="Picture Placeholder 34">
            <a:extLst>
              <a:ext uri="{FF2B5EF4-FFF2-40B4-BE49-F238E27FC236}">
                <a16:creationId xmlns:a16="http://schemas.microsoft.com/office/drawing/2014/main" id="{FAEA8B42-3F7F-41AD-BABE-4EEB23482AE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2092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37" name="Picture Placeholder 34">
            <a:extLst>
              <a:ext uri="{FF2B5EF4-FFF2-40B4-BE49-F238E27FC236}">
                <a16:creationId xmlns:a16="http://schemas.microsoft.com/office/drawing/2014/main" id="{7567D676-2C80-4141-893B-11FCC59F843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729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38" name="Picture Placeholder 34">
            <a:extLst>
              <a:ext uri="{FF2B5EF4-FFF2-40B4-BE49-F238E27FC236}">
                <a16:creationId xmlns:a16="http://schemas.microsoft.com/office/drawing/2014/main" id="{6F952DCC-32A4-47A9-94B1-DD217C6081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694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n-GB" noProof="0"/>
              <a:t>ICON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26074907-686A-4144-BB8F-791A360F4C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643" y="4491306"/>
            <a:ext cx="2158999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1" name="Text Placeholder 39">
            <a:extLst>
              <a:ext uri="{FF2B5EF4-FFF2-40B4-BE49-F238E27FC236}">
                <a16:creationId xmlns:a16="http://schemas.microsoft.com/office/drawing/2014/main" id="{008E0623-EC20-45C5-91A6-0F11089BC4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0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4" name="Text Placeholder 39">
            <a:extLst>
              <a:ext uri="{FF2B5EF4-FFF2-40B4-BE49-F238E27FC236}">
                <a16:creationId xmlns:a16="http://schemas.microsoft.com/office/drawing/2014/main" id="{61293D0A-B2E6-4C99-A936-14475FCCE5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28138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5" name="Text Placeholder 39">
            <a:extLst>
              <a:ext uri="{FF2B5EF4-FFF2-40B4-BE49-F238E27FC236}">
                <a16:creationId xmlns:a16="http://schemas.microsoft.com/office/drawing/2014/main" id="{1527FC22-EC4A-4577-9F30-4B76AC7BCE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76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de-DE" noProof="0"/>
              <a:t>Mastertextformat bearbeiten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ED77457B-088A-4D58-BA8E-B758F3A6A0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3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8" name="Text Placeholder 46">
            <a:extLst>
              <a:ext uri="{FF2B5EF4-FFF2-40B4-BE49-F238E27FC236}">
                <a16:creationId xmlns:a16="http://schemas.microsoft.com/office/drawing/2014/main" id="{DD29B92B-5D6C-4077-8F1A-743E03C13A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1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49" name="Text Placeholder 46">
            <a:extLst>
              <a:ext uri="{FF2B5EF4-FFF2-40B4-BE49-F238E27FC236}">
                <a16:creationId xmlns:a16="http://schemas.microsoft.com/office/drawing/2014/main" id="{13F3E81B-98F9-43EF-B142-E08146C84E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6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50" name="Text Placeholder 46">
            <a:extLst>
              <a:ext uri="{FF2B5EF4-FFF2-40B4-BE49-F238E27FC236}">
                <a16:creationId xmlns:a16="http://schemas.microsoft.com/office/drawing/2014/main" id="{DBC70D5F-BACB-4A84-A4D0-71ECD4393E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74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n-GB" noProof="0"/>
              <a:t>Click To Edit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FE23D0-0FF0-42C6-B15F-A719DFDD5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99402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90B616-241D-4DFE-BC2F-C001ED77E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" y="457200"/>
            <a:ext cx="11731752" cy="75895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rtl="0"/>
            <a:r>
              <a:rPr lang="de-DE" noProof="0"/>
              <a:t>Mastertitelformat bearbeiten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E909E-CC4A-4E51-BC02-B893225D2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0124" y="1825625"/>
            <a:ext cx="117317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Quarter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B6EE4-1695-4DD6-9758-84FFE963D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0124" y="63610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3250D-A8F9-4682-AD84-FD37BCAA6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5652" y="6356350"/>
            <a:ext cx="5820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1A788-841D-41AB-A983-152B6532F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86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4DE3823-CC86-4AC6-95C0-DC3ECA80FD88}" type="slidenum">
              <a:rPr lang="en-GB" noProof="0" smtClean="0"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3366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5" r:id="rId3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8/10/relationships/comments" Target="../comments/modernComment_13B_8AF252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>
            <a:extLst>
              <a:ext uri="{FF2B5EF4-FFF2-40B4-BE49-F238E27FC236}">
                <a16:creationId xmlns:a16="http://schemas.microsoft.com/office/drawing/2014/main" id="{2217B001-3BAE-C508-B6C4-299A64DBD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72" y="0"/>
            <a:ext cx="12022228" cy="1200318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C6DFA104-7027-733A-E862-6F86FFEFE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9D5F952B-78AA-B14C-EE71-921035FDCA39}"/>
              </a:ext>
            </a:extLst>
          </p:cNvPr>
          <p:cNvSpPr txBox="1"/>
          <p:nvPr/>
        </p:nvSpPr>
        <p:spPr>
          <a:xfrm>
            <a:off x="1792596" y="2582614"/>
            <a:ext cx="7891232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3200" dirty="0">
                <a:latin typeface="Arial"/>
                <a:cs typeface="Arial"/>
              </a:rPr>
              <a:t>Navigation eines Sphero Mini in</a:t>
            </a:r>
          </a:p>
          <a:p>
            <a:pPr algn="ctr"/>
            <a:r>
              <a:rPr lang="de-DE" sz="3200" dirty="0">
                <a:latin typeface="Arial"/>
                <a:cs typeface="Arial"/>
              </a:rPr>
              <a:t>ROS2 </a:t>
            </a:r>
          </a:p>
          <a:p>
            <a:pPr algn="ctr"/>
            <a:r>
              <a:rPr lang="de-DE" sz="2400" dirty="0">
                <a:latin typeface="Arial"/>
                <a:cs typeface="Arial"/>
              </a:rPr>
              <a:t>Zwischenbericht</a:t>
            </a:r>
            <a:endParaRPr lang="de-DE" sz="3200" dirty="0">
              <a:latin typeface="Arial"/>
              <a:cs typeface="Arial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D3008D53-04D6-2B58-C34F-16C6F477941E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F33C3AD-AFDD-8B34-0573-1804E239E6BE}"/>
              </a:ext>
            </a:extLst>
          </p:cNvPr>
          <p:cNvSpPr txBox="1"/>
          <p:nvPr/>
        </p:nvSpPr>
        <p:spPr>
          <a:xfrm>
            <a:off x="3991784" y="4433025"/>
            <a:ext cx="3492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Simon Weber, Dennis Thiele</a:t>
            </a:r>
          </a:p>
        </p:txBody>
      </p:sp>
    </p:spTree>
    <p:extLst>
      <p:ext uri="{BB962C8B-B14F-4D97-AF65-F5344CB8AC3E}">
        <p14:creationId xmlns:p14="http://schemas.microsoft.com/office/powerpoint/2010/main" val="119049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0" y="0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A541F8D-474D-EE40-943C-A8EFB7E80365}"/>
              </a:ext>
            </a:extLst>
          </p:cNvPr>
          <p:cNvSpPr txBox="1"/>
          <p:nvPr/>
        </p:nvSpPr>
        <p:spPr>
          <a:xfrm>
            <a:off x="11616550" y="645319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421F775E-6078-2F23-77FB-50044D89F0B3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4CA7B8E-13EB-AED5-62EB-A7F7F9428974}"/>
              </a:ext>
            </a:extLst>
          </p:cNvPr>
          <p:cNvSpPr txBox="1"/>
          <p:nvPr/>
        </p:nvSpPr>
        <p:spPr>
          <a:xfrm>
            <a:off x="270649" y="1488206"/>
            <a:ext cx="11567448" cy="19236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200" dirty="0">
                <a:latin typeface="Arial"/>
                <a:cs typeface="Arial"/>
              </a:rPr>
              <a:t>Aufgabenstellung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200" dirty="0">
                <a:latin typeface="Arial"/>
                <a:cs typeface="Arial"/>
              </a:rPr>
              <a:t>Zwischenstand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200" dirty="0">
                <a:latin typeface="Arial"/>
                <a:cs typeface="Arial"/>
              </a:rPr>
              <a:t>Offene Punkte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5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0" y="0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A541F8D-474D-EE40-943C-A8EFB7E80365}"/>
              </a:ext>
            </a:extLst>
          </p:cNvPr>
          <p:cNvSpPr txBox="1"/>
          <p:nvPr/>
        </p:nvSpPr>
        <p:spPr>
          <a:xfrm>
            <a:off x="11616550" y="645319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1E8AEE4-B820-867D-877E-ED0647B7BCBF}"/>
              </a:ext>
            </a:extLst>
          </p:cNvPr>
          <p:cNvSpPr/>
          <p:nvPr/>
        </p:nvSpPr>
        <p:spPr>
          <a:xfrm>
            <a:off x="270649" y="337930"/>
            <a:ext cx="2353281" cy="638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47338DA-6982-8624-D11C-0EE3D589504C}"/>
              </a:ext>
            </a:extLst>
          </p:cNvPr>
          <p:cNvSpPr txBox="1"/>
          <p:nvPr/>
        </p:nvSpPr>
        <p:spPr>
          <a:xfrm>
            <a:off x="360102" y="308636"/>
            <a:ext cx="43831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00">
                <a:solidFill>
                  <a:srgbClr val="E2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Aufgabenstellung</a:t>
            </a:r>
            <a:endParaRPr lang="en-GB" sz="3400">
              <a:solidFill>
                <a:srgbClr val="E2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863854E-6458-6C16-BC39-67BDD1DA40EF}"/>
              </a:ext>
            </a:extLst>
          </p:cNvPr>
          <p:cNvSpPr txBox="1"/>
          <p:nvPr/>
        </p:nvSpPr>
        <p:spPr>
          <a:xfrm>
            <a:off x="270649" y="1488206"/>
            <a:ext cx="11567448" cy="17030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Inbetriebnahme des Spheros in ROS2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Detektion des Spheros im Kamerabild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Navigation an ein Ziel (Fahre in Richtung Ziel)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Navigation mit Hindernissen, z.B. mit </a:t>
            </a:r>
            <a:r>
              <a:rPr lang="de-DE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Wavefront</a:t>
            </a: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-Planner.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FA0E33-3C9D-7046-865A-E2395794C3BD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C32FC0D-506C-9583-6335-1F87C8289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8441" y="3499872"/>
            <a:ext cx="2134300" cy="246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98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0" y="0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A541F8D-474D-EE40-943C-A8EFB7E80365}"/>
              </a:ext>
            </a:extLst>
          </p:cNvPr>
          <p:cNvSpPr txBox="1"/>
          <p:nvPr/>
        </p:nvSpPr>
        <p:spPr>
          <a:xfrm>
            <a:off x="11616550" y="645319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1E8AEE4-B820-867D-877E-ED0647B7BCBF}"/>
              </a:ext>
            </a:extLst>
          </p:cNvPr>
          <p:cNvSpPr/>
          <p:nvPr/>
        </p:nvSpPr>
        <p:spPr>
          <a:xfrm>
            <a:off x="270649" y="337930"/>
            <a:ext cx="2353281" cy="638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47338DA-6982-8624-D11C-0EE3D589504C}"/>
              </a:ext>
            </a:extLst>
          </p:cNvPr>
          <p:cNvSpPr txBox="1"/>
          <p:nvPr/>
        </p:nvSpPr>
        <p:spPr>
          <a:xfrm>
            <a:off x="360102" y="308636"/>
            <a:ext cx="43831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00" dirty="0">
                <a:solidFill>
                  <a:srgbClr val="E2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Zwischenstand</a:t>
            </a:r>
            <a:endParaRPr lang="en-GB" sz="3400" dirty="0">
              <a:solidFill>
                <a:srgbClr val="E2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863854E-6458-6C16-BC39-67BDD1DA40EF}"/>
              </a:ext>
            </a:extLst>
          </p:cNvPr>
          <p:cNvSpPr txBox="1"/>
          <p:nvPr/>
        </p:nvSpPr>
        <p:spPr>
          <a:xfrm>
            <a:off x="270649" y="1488206"/>
            <a:ext cx="11567448" cy="17030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Inbetriebnahme des Spheros in ROS2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Detektion des Spheros im Kamerabild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Navigation an ein Ziel (Fahre in Richtung Ziel)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Navigation mit Hindernissen, z.B. mit </a:t>
            </a:r>
            <a:r>
              <a:rPr lang="de-DE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Wavefront</a:t>
            </a: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-Planner.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FA0E33-3C9D-7046-865A-E2395794C3BD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4E56683-33EA-E321-91BE-0FE12E590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8441" y="3499872"/>
            <a:ext cx="2134300" cy="246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8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0" y="0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A541F8D-474D-EE40-943C-A8EFB7E80365}"/>
              </a:ext>
            </a:extLst>
          </p:cNvPr>
          <p:cNvSpPr txBox="1"/>
          <p:nvPr/>
        </p:nvSpPr>
        <p:spPr>
          <a:xfrm>
            <a:off x="11616550" y="645319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1E8AEE4-B820-867D-877E-ED0647B7BCBF}"/>
              </a:ext>
            </a:extLst>
          </p:cNvPr>
          <p:cNvSpPr/>
          <p:nvPr/>
        </p:nvSpPr>
        <p:spPr>
          <a:xfrm>
            <a:off x="270649" y="337930"/>
            <a:ext cx="2353281" cy="638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47338DA-6982-8624-D11C-0EE3D589504C}"/>
              </a:ext>
            </a:extLst>
          </p:cNvPr>
          <p:cNvSpPr txBox="1"/>
          <p:nvPr/>
        </p:nvSpPr>
        <p:spPr>
          <a:xfrm>
            <a:off x="343002" y="437974"/>
            <a:ext cx="7785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00" dirty="0">
                <a:solidFill>
                  <a:srgbClr val="E2001A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Inbetriebnahme des Spheros in ROS</a:t>
            </a:r>
          </a:p>
          <a:p>
            <a:endParaRPr lang="en-GB" sz="2800" dirty="0">
              <a:solidFill>
                <a:srgbClr val="E2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FA0E33-3C9D-7046-865A-E2395794C3BD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0D978A-61A8-BE52-4E0F-F846E55F417D}"/>
              </a:ext>
            </a:extLst>
          </p:cNvPr>
          <p:cNvSpPr txBox="1"/>
          <p:nvPr/>
        </p:nvSpPr>
        <p:spPr>
          <a:xfrm>
            <a:off x="270649" y="1488206"/>
            <a:ext cx="11567448" cy="25352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Recherche nach vorhandenen Paketen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Paket nur in ROS vorhanden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Umschreiben des Pakets in ROS2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Inbetriebnahme des Paketes und Testen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Simple Moves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Sphero.roll</a:t>
            </a: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( v ,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3311365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0" y="0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A541F8D-474D-EE40-943C-A8EFB7E80365}"/>
              </a:ext>
            </a:extLst>
          </p:cNvPr>
          <p:cNvSpPr txBox="1"/>
          <p:nvPr/>
        </p:nvSpPr>
        <p:spPr>
          <a:xfrm>
            <a:off x="11616550" y="645319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1E8AEE4-B820-867D-877E-ED0647B7BCBF}"/>
              </a:ext>
            </a:extLst>
          </p:cNvPr>
          <p:cNvSpPr/>
          <p:nvPr/>
        </p:nvSpPr>
        <p:spPr>
          <a:xfrm>
            <a:off x="270649" y="337930"/>
            <a:ext cx="2353281" cy="638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47338DA-6982-8624-D11C-0EE3D589504C}"/>
              </a:ext>
            </a:extLst>
          </p:cNvPr>
          <p:cNvSpPr txBox="1"/>
          <p:nvPr/>
        </p:nvSpPr>
        <p:spPr>
          <a:xfrm>
            <a:off x="360102" y="308636"/>
            <a:ext cx="95900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3400" dirty="0">
                <a:solidFill>
                  <a:srgbClr val="E2001A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Detektion des Spheros im Kamerabild</a:t>
            </a:r>
          </a:p>
          <a:p>
            <a:endParaRPr lang="en-GB" sz="2800" dirty="0">
              <a:solidFill>
                <a:srgbClr val="E2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FA0E33-3C9D-7046-865A-E2395794C3BD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0D978A-61A8-BE52-4E0F-F846E55F417D}"/>
              </a:ext>
            </a:extLst>
          </p:cNvPr>
          <p:cNvSpPr txBox="1"/>
          <p:nvPr/>
        </p:nvSpPr>
        <p:spPr>
          <a:xfrm>
            <a:off x="270649" y="1488206"/>
            <a:ext cx="11567448" cy="25340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Recherche nach Bilderkennung in Python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Open CV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Ausprobieren verschiedener Ansätze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Ansteuerung der Kamera über die IP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Festlegung auf Simple Blob Detektor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Auslesen der XY-Koordinaten</a:t>
            </a:r>
          </a:p>
        </p:txBody>
      </p:sp>
    </p:spTree>
    <p:extLst>
      <p:ext uri="{BB962C8B-B14F-4D97-AF65-F5344CB8AC3E}">
        <p14:creationId xmlns:p14="http://schemas.microsoft.com/office/powerpoint/2010/main" val="278173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0" y="0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7A541F8D-474D-EE40-943C-A8EFB7E80365}"/>
              </a:ext>
            </a:extLst>
          </p:cNvPr>
          <p:cNvSpPr txBox="1"/>
          <p:nvPr/>
        </p:nvSpPr>
        <p:spPr>
          <a:xfrm>
            <a:off x="11616550" y="6453195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1E8AEE4-B820-867D-877E-ED0647B7BCBF}"/>
              </a:ext>
            </a:extLst>
          </p:cNvPr>
          <p:cNvSpPr/>
          <p:nvPr/>
        </p:nvSpPr>
        <p:spPr>
          <a:xfrm>
            <a:off x="270649" y="337930"/>
            <a:ext cx="2353281" cy="638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47338DA-6982-8624-D11C-0EE3D589504C}"/>
              </a:ext>
            </a:extLst>
          </p:cNvPr>
          <p:cNvSpPr txBox="1"/>
          <p:nvPr/>
        </p:nvSpPr>
        <p:spPr>
          <a:xfrm>
            <a:off x="360102" y="308636"/>
            <a:ext cx="9590014" cy="780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3400" dirty="0">
                <a:solidFill>
                  <a:srgbClr val="FF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Navigation an ein Ziel</a:t>
            </a:r>
            <a:endParaRPr lang="en-GB" sz="2800" dirty="0">
              <a:solidFill>
                <a:srgbClr val="E2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FA0E33-3C9D-7046-865A-E2395794C3BD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0D978A-61A8-BE52-4E0F-F846E55F417D}"/>
              </a:ext>
            </a:extLst>
          </p:cNvPr>
          <p:cNvSpPr txBox="1"/>
          <p:nvPr/>
        </p:nvSpPr>
        <p:spPr>
          <a:xfrm>
            <a:off x="270649" y="1488206"/>
            <a:ext cx="11567448" cy="21185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Navigation über Vorgabe der Geschwindigkeit und Winkel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Sphero Ausrichtung unbekannt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Initialfahrt notwendig um Offset-Winkel zu bestimmt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Fahrt zu vorgegebenen XY-Koordinaten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Umwandlung von Kartesische- in Polarkoordinaten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24BEB56-294E-295C-61B9-844685780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5885" y="3915371"/>
            <a:ext cx="1281355" cy="1480186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DDE728AA-D1ED-FB12-C951-4D064F2914F9}"/>
              </a:ext>
            </a:extLst>
          </p:cNvPr>
          <p:cNvCxnSpPr>
            <a:cxnSpLocks/>
          </p:cNvCxnSpPr>
          <p:nvPr/>
        </p:nvCxnSpPr>
        <p:spPr>
          <a:xfrm>
            <a:off x="8304028" y="2466753"/>
            <a:ext cx="148856" cy="0"/>
          </a:xfrm>
          <a:prstGeom prst="line">
            <a:avLst/>
          </a:prstGeom>
          <a:ln>
            <a:solidFill>
              <a:srgbClr val="E2001A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10937E2-515E-A137-7CC4-24BD208C84F2}"/>
              </a:ext>
            </a:extLst>
          </p:cNvPr>
          <p:cNvCxnSpPr>
            <a:cxnSpLocks/>
          </p:cNvCxnSpPr>
          <p:nvPr/>
        </p:nvCxnSpPr>
        <p:spPr>
          <a:xfrm rot="5400000">
            <a:off x="8304028" y="2466753"/>
            <a:ext cx="148856" cy="0"/>
          </a:xfrm>
          <a:prstGeom prst="line">
            <a:avLst/>
          </a:prstGeom>
          <a:ln>
            <a:solidFill>
              <a:srgbClr val="E2001A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35577B20-DDEC-B749-07FD-9F6A9E17D35C}"/>
              </a:ext>
            </a:extLst>
          </p:cNvPr>
          <p:cNvCxnSpPr>
            <a:cxnSpLocks/>
          </p:cNvCxnSpPr>
          <p:nvPr/>
        </p:nvCxnSpPr>
        <p:spPr>
          <a:xfrm>
            <a:off x="10164578" y="4581303"/>
            <a:ext cx="148856" cy="0"/>
          </a:xfrm>
          <a:prstGeom prst="line">
            <a:avLst/>
          </a:prstGeom>
          <a:ln>
            <a:solidFill>
              <a:srgbClr val="E2001A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5981640E-A93B-C5C6-1FC1-4D77213B8FFC}"/>
              </a:ext>
            </a:extLst>
          </p:cNvPr>
          <p:cNvCxnSpPr>
            <a:cxnSpLocks/>
          </p:cNvCxnSpPr>
          <p:nvPr/>
        </p:nvCxnSpPr>
        <p:spPr>
          <a:xfrm rot="5400000">
            <a:off x="10164578" y="4581303"/>
            <a:ext cx="148856" cy="0"/>
          </a:xfrm>
          <a:prstGeom prst="line">
            <a:avLst/>
          </a:prstGeom>
          <a:ln>
            <a:solidFill>
              <a:srgbClr val="E2001A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E9B848D-FDFF-9DC6-5982-3CC58B0721AE}"/>
              </a:ext>
            </a:extLst>
          </p:cNvPr>
          <p:cNvCxnSpPr>
            <a:cxnSpLocks/>
          </p:cNvCxnSpPr>
          <p:nvPr/>
        </p:nvCxnSpPr>
        <p:spPr>
          <a:xfrm>
            <a:off x="10239006" y="4581303"/>
            <a:ext cx="207538" cy="10272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766E6E9-CA5D-B9DC-D6B6-BFF010501379}"/>
              </a:ext>
            </a:extLst>
          </p:cNvPr>
          <p:cNvCxnSpPr>
            <a:cxnSpLocks/>
          </p:cNvCxnSpPr>
          <p:nvPr/>
        </p:nvCxnSpPr>
        <p:spPr>
          <a:xfrm flipH="1" flipV="1">
            <a:off x="8378456" y="2466753"/>
            <a:ext cx="1860550" cy="21145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ilkreis 28">
            <a:extLst>
              <a:ext uri="{FF2B5EF4-FFF2-40B4-BE49-F238E27FC236}">
                <a16:creationId xmlns:a16="http://schemas.microsoft.com/office/drawing/2014/main" id="{A562AF27-EF6E-0DB6-F4C5-023C86E3ED8D}"/>
              </a:ext>
            </a:extLst>
          </p:cNvPr>
          <p:cNvSpPr/>
          <p:nvPr/>
        </p:nvSpPr>
        <p:spPr>
          <a:xfrm>
            <a:off x="9781807" y="4123103"/>
            <a:ext cx="914400" cy="914400"/>
          </a:xfrm>
          <a:prstGeom prst="pie">
            <a:avLst>
              <a:gd name="adj1" fmla="val 4719299"/>
              <a:gd name="adj2" fmla="val 1371369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1F8F7D3E-2C9F-C392-90F1-025330DE4580}"/>
              </a:ext>
            </a:extLst>
          </p:cNvPr>
          <p:cNvSpPr txBox="1"/>
          <p:nvPr/>
        </p:nvSpPr>
        <p:spPr>
          <a:xfrm>
            <a:off x="9884839" y="4471065"/>
            <a:ext cx="261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855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4B5531ED-F102-04EE-0987-D6D58270A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00" y="-31898"/>
            <a:ext cx="12024000" cy="117957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F2C3E67-278B-E428-93A3-27CAD8C77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46B246D7-9EBC-7F50-5163-D06AC2AA321C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1E8AEE4-B820-867D-877E-ED0647B7BCBF}"/>
              </a:ext>
            </a:extLst>
          </p:cNvPr>
          <p:cNvSpPr/>
          <p:nvPr/>
        </p:nvSpPr>
        <p:spPr>
          <a:xfrm>
            <a:off x="270649" y="337930"/>
            <a:ext cx="2353281" cy="638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47338DA-6982-8624-D11C-0EE3D589504C}"/>
              </a:ext>
            </a:extLst>
          </p:cNvPr>
          <p:cNvSpPr txBox="1"/>
          <p:nvPr/>
        </p:nvSpPr>
        <p:spPr>
          <a:xfrm>
            <a:off x="360102" y="308636"/>
            <a:ext cx="438315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00" dirty="0">
                <a:solidFill>
                  <a:srgbClr val="E200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Offene Punkte</a:t>
            </a:r>
            <a:endParaRPr lang="en-GB" sz="3400" dirty="0">
              <a:solidFill>
                <a:srgbClr val="E2001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BB54860-0D5B-D8FB-A8FF-7FBB6FB99BE3}"/>
              </a:ext>
            </a:extLst>
          </p:cNvPr>
          <p:cNvSpPr txBox="1"/>
          <p:nvPr/>
        </p:nvSpPr>
        <p:spPr>
          <a:xfrm>
            <a:off x="11485418" y="6453195"/>
            <a:ext cx="435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7F8201C-7082-45E5-8CC4-D9F5ADF8775F}" type="slidenum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3D336F7-7E33-F469-211B-AB80EDFF2852}"/>
              </a:ext>
            </a:extLst>
          </p:cNvPr>
          <p:cNvSpPr txBox="1"/>
          <p:nvPr/>
        </p:nvSpPr>
        <p:spPr>
          <a:xfrm>
            <a:off x="4235641" y="6453195"/>
            <a:ext cx="3720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/>
                <a:cs typeface="Arial"/>
              </a:rPr>
              <a:t>Navigation eines Sphero Mini in ROS2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7623C0B-539F-F4E4-E812-204262373DDB}"/>
              </a:ext>
            </a:extLst>
          </p:cNvPr>
          <p:cNvSpPr txBox="1"/>
          <p:nvPr/>
        </p:nvSpPr>
        <p:spPr>
          <a:xfrm>
            <a:off x="270649" y="1488206"/>
            <a:ext cx="11567448" cy="21185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Finalisierung der Initialfahrt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Folgen eines Pfades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Funktion schreiben, um beliebige Punkte anzufahren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Implementierung einer Pfadplanung mit Hindernissen (</a:t>
            </a:r>
            <a:r>
              <a:rPr lang="de-DE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Wavefront</a:t>
            </a: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-Planner oder RRT)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Dokumentation/Anleitung</a:t>
            </a:r>
          </a:p>
        </p:txBody>
      </p:sp>
    </p:spTree>
    <p:extLst>
      <p:ext uri="{BB962C8B-B14F-4D97-AF65-F5344CB8AC3E}">
        <p14:creationId xmlns:p14="http://schemas.microsoft.com/office/powerpoint/2010/main" val="3506237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>
            <a:extLst>
              <a:ext uri="{FF2B5EF4-FFF2-40B4-BE49-F238E27FC236}">
                <a16:creationId xmlns:a16="http://schemas.microsoft.com/office/drawing/2014/main" id="{2217B001-3BAE-C508-B6C4-299A64DBD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72" y="0"/>
            <a:ext cx="12022228" cy="1200318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C6DFA104-7027-733A-E862-6F86FFEFE5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49" y="6348405"/>
            <a:ext cx="11650701" cy="10479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9D5F952B-78AA-B14C-EE71-921035FDCA39}"/>
              </a:ext>
            </a:extLst>
          </p:cNvPr>
          <p:cNvSpPr txBox="1"/>
          <p:nvPr/>
        </p:nvSpPr>
        <p:spPr>
          <a:xfrm>
            <a:off x="1870237" y="2726603"/>
            <a:ext cx="845152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3200">
                <a:latin typeface="Arial"/>
                <a:cs typeface="Arial"/>
              </a:rPr>
              <a:t>Vielen Dank für Ihre Aufmerksamkeit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D3008D53-04D6-2B58-C34F-16C6F477941E}"/>
              </a:ext>
            </a:extLst>
          </p:cNvPr>
          <p:cNvSpPr txBox="1"/>
          <p:nvPr/>
        </p:nvSpPr>
        <p:spPr>
          <a:xfrm>
            <a:off x="270649" y="6453195"/>
            <a:ext cx="1113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409FE34-20C9-49C5-8B48-7150893E8974}" type="datetime1">
              <a:rPr lang="de-DE" sz="1400" smtClean="0">
                <a:latin typeface="Arial" panose="020B0604020202020204" pitchFamily="34" charset="0"/>
                <a:cs typeface="Arial" panose="020B0604020202020204" pitchFamily="34" charset="0"/>
              </a:rPr>
              <a:t>09.05.2023</a:t>
            </a:fld>
            <a:endParaRPr lang="de-DE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F33C3AD-AFDD-8B34-0573-1804E239E6BE}"/>
              </a:ext>
            </a:extLst>
          </p:cNvPr>
          <p:cNvSpPr txBox="1"/>
          <p:nvPr/>
        </p:nvSpPr>
        <p:spPr>
          <a:xfrm>
            <a:off x="3348618" y="4422009"/>
            <a:ext cx="5494759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2000">
                <a:latin typeface="Arial"/>
                <a:cs typeface="Arial"/>
              </a:rPr>
              <a:t>Sind Fragen offen geblieben?</a:t>
            </a:r>
            <a:endParaRPr lang="de-DE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00902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Custom 11">
      <a:dk1>
        <a:srgbClr val="000000"/>
      </a:dk1>
      <a:lt1>
        <a:srgbClr val="FFFFFF"/>
      </a:lt1>
      <a:dk2>
        <a:srgbClr val="8439BD"/>
      </a:dk2>
      <a:lt2>
        <a:srgbClr val="EBEBEB"/>
      </a:lt2>
      <a:accent1>
        <a:srgbClr val="0EABB7"/>
      </a:accent1>
      <a:accent2>
        <a:srgbClr val="4868E5"/>
      </a:accent2>
      <a:accent3>
        <a:srgbClr val="20A472"/>
      </a:accent3>
      <a:accent4>
        <a:srgbClr val="B13DC8"/>
      </a:accent4>
      <a:accent5>
        <a:srgbClr val="172DA6"/>
      </a:accent5>
      <a:accent6>
        <a:srgbClr val="00B0F0"/>
      </a:accent6>
      <a:hlink>
        <a:srgbClr val="00B0F0"/>
      </a:hlink>
      <a:folHlink>
        <a:srgbClr val="B13DC8"/>
      </a:folHlink>
    </a:clrScheme>
    <a:fontScheme name="Custom 11">
      <a:majorFont>
        <a:latin typeface="Speak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7411180_TF89294769_Win32" id="{AB9AC445-1FE8-447C-B08F-6066E8A6044A}" vid="{59862E64-DD83-4C60-9406-48F56C61358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02B775F-F54D-44C9-8A5E-6C450232D590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7e6d88c-ffff-4f83-b4ab-a40c5ad2866c" xsi:nil="true"/>
    <_activity xmlns="77e6d88c-ffff-4f83-b4ab-a40c5ad2866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C26E75FF31C243AEDC5A4EE284A447" ma:contentTypeVersion="8" ma:contentTypeDescription="Ein neues Dokument erstellen." ma:contentTypeScope="" ma:versionID="8fe82325421b12b48851becd1311b07a">
  <xsd:schema xmlns:xsd="http://www.w3.org/2001/XMLSchema" xmlns:xs="http://www.w3.org/2001/XMLSchema" xmlns:p="http://schemas.microsoft.com/office/2006/metadata/properties" xmlns:ns3="77e6d88c-ffff-4f83-b4ab-a40c5ad2866c" xmlns:ns4="7bdad264-84a9-405c-993d-d7fedd09fa24" targetNamespace="http://schemas.microsoft.com/office/2006/metadata/properties" ma:root="true" ma:fieldsID="f1784612909ea852c4078c34eaf4858c" ns3:_="" ns4:_="">
    <xsd:import namespace="77e6d88c-ffff-4f83-b4ab-a40c5ad2866c"/>
    <xsd:import namespace="7bdad264-84a9-405c-993d-d7fedd09fa2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d88c-ffff-4f83-b4ab-a40c5ad286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d264-84a9-405c-993d-d7fedd09fa24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192A98-6E7D-4C21-B169-D6ED90C277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F27D3B-485F-43CC-A17F-CF95ED59E76B}">
  <ds:schemaRefs>
    <ds:schemaRef ds:uri="77e6d88c-ffff-4f83-b4ab-a40c5ad2866c"/>
    <ds:schemaRef ds:uri="7bdad264-84a9-405c-993d-d7fedd09fa2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666BEBD-9C80-410F-9260-447194E3F90A}">
  <ds:schemaRefs>
    <ds:schemaRef ds:uri="77e6d88c-ffff-4f83-b4ab-a40c5ad2866c"/>
    <ds:schemaRef ds:uri="7bdad264-84a9-405c-993d-d7fedd09fa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Growth timeline</Template>
  <TotalTime>0</TotalTime>
  <Words>269</Words>
  <Application>Microsoft Office PowerPoint</Application>
  <PresentationFormat>Breitbild</PresentationFormat>
  <Paragraphs>69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Avenir Next LT Pro Light</vt:lpstr>
      <vt:lpstr>Calibri</vt:lpstr>
      <vt:lpstr>Speak Pro</vt:lpstr>
      <vt:lpstr>Times New Roman</vt:lpstr>
      <vt:lpstr>2_Office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Timeline</dc:title>
  <dc:creator>Dennis Thiele</dc:creator>
  <cp:lastModifiedBy>Simon Weber</cp:lastModifiedBy>
  <cp:revision>47</cp:revision>
  <dcterms:created xsi:type="dcterms:W3CDTF">2023-04-11T11:55:08Z</dcterms:created>
  <dcterms:modified xsi:type="dcterms:W3CDTF">2023-05-09T08:51:45Z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0x010100FAC26E75FF31C243AEDC5A4EE284A447</vt:lpwstr>
  </property>
</Properties>
</file>