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42"/>
  </p:notesMasterIdLst>
  <p:sldIdLst>
    <p:sldId id="256" r:id="rId2"/>
    <p:sldId id="266" r:id="rId3"/>
    <p:sldId id="335" r:id="rId4"/>
    <p:sldId id="309" r:id="rId5"/>
    <p:sldId id="331" r:id="rId6"/>
    <p:sldId id="329" r:id="rId7"/>
    <p:sldId id="332" r:id="rId8"/>
    <p:sldId id="333" r:id="rId9"/>
    <p:sldId id="334" r:id="rId10"/>
    <p:sldId id="340" r:id="rId11"/>
    <p:sldId id="341" r:id="rId12"/>
    <p:sldId id="342" r:id="rId13"/>
    <p:sldId id="343" r:id="rId14"/>
    <p:sldId id="344" r:id="rId15"/>
    <p:sldId id="310" r:id="rId16"/>
    <p:sldId id="336" r:id="rId17"/>
    <p:sldId id="337" r:id="rId18"/>
    <p:sldId id="338" r:id="rId19"/>
    <p:sldId id="339" r:id="rId20"/>
    <p:sldId id="327" r:id="rId21"/>
    <p:sldId id="311" r:id="rId22"/>
    <p:sldId id="314" r:id="rId23"/>
    <p:sldId id="323" r:id="rId24"/>
    <p:sldId id="315" r:id="rId25"/>
    <p:sldId id="316" r:id="rId26"/>
    <p:sldId id="324" r:id="rId27"/>
    <p:sldId id="317" r:id="rId28"/>
    <p:sldId id="325" r:id="rId29"/>
    <p:sldId id="321" r:id="rId30"/>
    <p:sldId id="320" r:id="rId31"/>
    <p:sldId id="322" r:id="rId32"/>
    <p:sldId id="326" r:id="rId33"/>
    <p:sldId id="318" r:id="rId34"/>
    <p:sldId id="319" r:id="rId35"/>
    <p:sldId id="312" r:id="rId36"/>
    <p:sldId id="313" r:id="rId37"/>
    <p:sldId id="308" r:id="rId38"/>
    <p:sldId id="345" r:id="rId39"/>
    <p:sldId id="305" r:id="rId40"/>
    <p:sldId id="307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204"/>
    <a:srgbClr val="F83D02"/>
    <a:srgbClr val="E3001B"/>
    <a:srgbClr val="576052"/>
    <a:srgbClr val="4F6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384" autoAdjust="0"/>
  </p:normalViewPr>
  <p:slideViewPr>
    <p:cSldViewPr snapToGrid="0">
      <p:cViewPr varScale="1">
        <p:scale>
          <a:sx n="113" d="100"/>
          <a:sy n="113" d="100"/>
        </p:scale>
        <p:origin x="28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6" d="100"/>
          <a:sy n="56" d="100"/>
        </p:scale>
        <p:origin x="2856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E1BF2-D985-4160-A29E-538E4DEB7A68}" type="datetimeFigureOut">
              <a:rPr lang="de-DE" smtClean="0"/>
              <a:t>15.01.2017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A20E-481E-44CD-B372-66720F9E7EE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257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Vorstellung der Vortragenden</a:t>
            </a:r>
          </a:p>
          <a:p>
            <a:r>
              <a:rPr lang="de-DE" dirty="0"/>
              <a:t>Frederick Müller</a:t>
            </a:r>
          </a:p>
          <a:p>
            <a:r>
              <a:rPr lang="de-DE" dirty="0"/>
              <a:t>Lukas Friedrichsen</a:t>
            </a:r>
          </a:p>
          <a:p>
            <a:r>
              <a:rPr lang="de-DE" dirty="0"/>
              <a:t>Philipp Stenkamp</a:t>
            </a:r>
          </a:p>
          <a:p>
            <a:r>
              <a:rPr lang="de-DE" dirty="0"/>
              <a:t>Studierende der HS BO am CVH</a:t>
            </a:r>
          </a:p>
          <a:p>
            <a:r>
              <a:rPr lang="de-DE" dirty="0"/>
              <a:t>Mechatronik &amp; 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6709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82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450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348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674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78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Müller: Motivation, Zielsetzung und LTE</a:t>
            </a:r>
          </a:p>
          <a:p>
            <a:r>
              <a:rPr lang="de-DE" dirty="0"/>
              <a:t>Friedrichsen: LTE </a:t>
            </a:r>
            <a:r>
              <a:rPr lang="de-DE" dirty="0" err="1"/>
              <a:t>Advanced</a:t>
            </a:r>
            <a:endParaRPr lang="de-DE" dirty="0"/>
          </a:p>
          <a:p>
            <a:r>
              <a:rPr lang="de-DE" dirty="0"/>
              <a:t>Stenkamp: Ausblick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3A20E-481E-44CD-B372-66720F9E7EE9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94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752600"/>
            <a:ext cx="10058400" cy="2572512"/>
          </a:xfrm>
        </p:spPr>
        <p:txBody>
          <a:bodyPr anchor="ctr">
            <a:normAutofit/>
          </a:bodyPr>
          <a:lstStyle>
            <a:lvl1pPr algn="ctr">
              <a:lnSpc>
                <a:spcPct val="85000"/>
              </a:lnSpc>
              <a:defRPr sz="8000" spc="-50" baseline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2413D8B-43E4-46A2-9351-FB041A8FE287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68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793FC042-B086-4440-A078-2724CB515D5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504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A8C68BA-9343-4AFD-B2D9-EF07F651E844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15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12"/>
          </p:nvPr>
        </p:nvSpPr>
        <p:spPr>
          <a:xfrm>
            <a:off x="11776911" y="6467601"/>
            <a:ext cx="295200" cy="288000"/>
          </a:xfrm>
        </p:spPr>
        <p:txBody>
          <a:bodyPr lIns="0" rIns="0"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608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52600"/>
            <a:ext cx="10058400" cy="2572512"/>
          </a:xfrm>
        </p:spPr>
        <p:txBody>
          <a:bodyPr anchor="ctr" anchorCtr="0">
            <a:normAutofit/>
          </a:bodyPr>
          <a:lstStyle>
            <a:lvl1pPr algn="ctr">
              <a:lnSpc>
                <a:spcPct val="85000"/>
              </a:lnSpc>
              <a:defRPr sz="8000" b="0">
                <a:solidFill>
                  <a:srgbClr val="FC7204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575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830FA7EF-1280-43FD-923D-7728A241F6B4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89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E89EA9EA-F9AA-4066-A363-A1ED35DE857C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896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571" y="-198306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A9A9B8A3-B72B-4C3D-AF7A-312AD159568E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367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1FBE3B5A-7D48-4D3C-95C4-4BC1A730439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80786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1" name="Gruppieren 10"/>
          <p:cNvGrpSpPr>
            <a:grpSpLocks noChangeAspect="1"/>
          </p:cNvGrpSpPr>
          <p:nvPr userDrawn="1"/>
        </p:nvGrpSpPr>
        <p:grpSpPr>
          <a:xfrm>
            <a:off x="117763" y="6134100"/>
            <a:ext cx="3864048" cy="693499"/>
            <a:chOff x="4413247" y="4787974"/>
            <a:chExt cx="3582990" cy="643055"/>
          </a:xfrm>
        </p:grpSpPr>
        <p:pic>
          <p:nvPicPr>
            <p:cNvPr id="12" name="Grafik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D8C368D4-90CF-4024-804F-2454FE7CE990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59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953000"/>
            <a:ext cx="12188825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rgbClr val="FC7204"/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0D6A3A1B-1ADF-4ECD-84F0-0BF3CCC906B0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29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1600" dirty="0"/>
              <a:t>Märklin Control - Projektvorstellung</a:t>
            </a: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4"/>
          </p:nvPr>
        </p:nvSpPr>
        <p:spPr>
          <a:xfrm>
            <a:off x="11772547" y="6467284"/>
            <a:ext cx="295200" cy="288000"/>
          </a:xfrm>
          <a:prstGeom prst="rect">
            <a:avLst/>
          </a:prstGeom>
          <a:solidFill>
            <a:srgbClr val="FC7204"/>
          </a:solidFill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0FDCC619-39C7-4DA4-A7CD-EA016960C5D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117763" y="6449396"/>
            <a:ext cx="2107277" cy="378203"/>
            <a:chOff x="4413247" y="4787974"/>
            <a:chExt cx="3582990" cy="643055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5260990" y="4787974"/>
              <a:ext cx="2735247" cy="643055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13247" y="4807024"/>
              <a:ext cx="768353" cy="544249"/>
            </a:xfrm>
            <a:prstGeom prst="rect">
              <a:avLst/>
            </a:prstGeom>
          </p:spPr>
        </p:pic>
      </p:grp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300276" y="6443322"/>
            <a:ext cx="2472271" cy="3359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32730DE3-9F20-4512-A7A6-3EFDC364C787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592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makery.ch/library/javafx-8-tutorial" TargetMode="External"/><Relationship Id="rId7" Type="http://schemas.openxmlformats.org/officeDocument/2006/relationships/hyperlink" Target="https://moodle.hs-bochum.de/course/view.php?id=125" TargetMode="External"/><Relationship Id="rId2" Type="http://schemas.openxmlformats.org/officeDocument/2006/relationships/hyperlink" Target="http://www.maerklin.de/fileadmin/media/service/software-updates/cs2CAN-Protokoll-2_0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controlsfx.bitbucket.org/" TargetMode="External"/><Relationship Id="rId5" Type="http://schemas.openxmlformats.org/officeDocument/2006/relationships/hyperlink" Target="http://docs.oracle.com/javase/8/javafx/api/toc.htm" TargetMode="External"/><Relationship Id="rId4" Type="http://schemas.openxmlformats.org/officeDocument/2006/relationships/hyperlink" Target="https://programmingwithpassion.wordpress.com/2013/07/07/creating-a-reusable-javafx-custom-control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gitlab.cvh-server.de/lf.ps/VInf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97280" y="1752599"/>
            <a:ext cx="10058400" cy="2587172"/>
          </a:xfrm>
        </p:spPr>
        <p:txBody>
          <a:bodyPr>
            <a:normAutofit/>
          </a:bodyPr>
          <a:lstStyle/>
          <a:p>
            <a:r>
              <a:rPr lang="de-DE" dirty="0"/>
              <a:t>Märklin Control</a:t>
            </a:r>
            <a:br>
              <a:rPr lang="de-DE" dirty="0"/>
            </a:br>
            <a:r>
              <a:rPr lang="de-DE" sz="5400" dirty="0"/>
              <a:t>Projektvorstellung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70759" y="4488278"/>
            <a:ext cx="10058400" cy="1143000"/>
          </a:xfrm>
        </p:spPr>
        <p:txBody>
          <a:bodyPr/>
          <a:lstStyle/>
          <a:p>
            <a:r>
              <a:rPr lang="de-DE" b="1" cap="none" dirty="0">
                <a:solidFill>
                  <a:schemeClr val="bg1"/>
                </a:solidFill>
              </a:rPr>
              <a:t>Abschlusspräsentation</a:t>
            </a:r>
          </a:p>
          <a:p>
            <a:r>
              <a:rPr lang="de-DE" b="1" cap="none" dirty="0">
                <a:solidFill>
                  <a:schemeClr val="bg1"/>
                </a:solidFill>
              </a:rPr>
              <a:t>Vertiefung Informatik, </a:t>
            </a:r>
            <a:r>
              <a:rPr lang="de-DE" b="1" dirty="0"/>
              <a:t>17.01.2017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72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Grundlage: Märklin Protokoll (drittes Praktikum) bestehend aus: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Modelle für Loks und Weichen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Kommunikationsklasse (sendet Datagramme zur Station)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/>
              <a:t>Listener</a:t>
            </a:r>
            <a:r>
              <a:rPr lang="de-DE" dirty="0"/>
              <a:t> (empfängt Datagramme der Station und updatet Modelle)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952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Ansprüche an den Server: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Sicherheit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Multiclient-Fähigkeit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Synchrones Statusupdate für alle Clients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140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097280" y="3050531"/>
            <a:ext cx="10058400" cy="7569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4400" dirty="0"/>
              <a:t>Sicherheit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0228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Multiclient-Fähigkeit: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threadbasierter Ansatz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Server-Thread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Client-Thread (eigene Instanz je Client)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Handling-Thread (multiple Instanzen je Client möglich)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Update-Thread (eigene Instanz je Client; folgt)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Verwaltung aller registrierter Clients in einer Array-List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Separierung der Threads nach Aufgabenbereich in </a:t>
            </a:r>
            <a:r>
              <a:rPr lang="de-DE" dirty="0" err="1"/>
              <a:t>Executors</a:t>
            </a:r>
            <a:endParaRPr lang="de-DE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SERVER_THREAD_EXECUTOR: Server-Thread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CLIENT_THREAD_EXECUTOR: Client-Threads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UTILITY_THREAD_EXECUTOR: Handling- und Update-Threads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728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dirty="0"/>
              <a:t>Synchrones Statusupdate aller registrierten Clients: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Eigener Thread für jeden Client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Aufruf in definierten Zeitintervallen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Formatierung der serverseitigen lokalen Abbilder der Elemente in Byte-Form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Eindeutige Kennzeichnung durch Implementierung von Start- und </a:t>
            </a:r>
            <a:r>
              <a:rPr lang="de-DE" dirty="0" err="1"/>
              <a:t>Stop</a:t>
            </a:r>
            <a:r>
              <a:rPr lang="de-DE" dirty="0"/>
              <a:t>-Bytes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while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5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true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){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5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System</a:t>
            </a:r>
            <a:r>
              <a:rPr lang="de-DE" sz="15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500" b="1" i="1" dirty="0" err="1">
                <a:solidFill>
                  <a:srgbClr val="96EC3F"/>
                </a:solidFill>
                <a:latin typeface="Consolas" panose="020B0609020204030204" pitchFamily="49" charset="0"/>
              </a:rPr>
              <a:t>currentTimeMillis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5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-</a:t>
            </a:r>
            <a:r>
              <a:rPr lang="de-DE" sz="1500" b="1" i="1" dirty="0" err="1">
                <a:solidFill>
                  <a:srgbClr val="FFBF26"/>
                </a:solidFill>
                <a:latin typeface="Consolas" panose="020B0609020204030204" pitchFamily="49" charset="0"/>
              </a:rPr>
              <a:t>timestamp</a:t>
            </a:r>
            <a:r>
              <a:rPr lang="de-DE" sz="15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&gt;=</a:t>
            </a:r>
            <a:r>
              <a:rPr lang="de-DE" sz="15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      </a:t>
            </a:r>
            <a:br>
              <a:rPr lang="de-DE" sz="1500" b="1" i="1" dirty="0">
                <a:solidFill>
                  <a:srgbClr val="D9E8F7"/>
                </a:solidFill>
                <a:latin typeface="Consolas" panose="020B0609020204030204" pitchFamily="49" charset="0"/>
              </a:rPr>
            </a:br>
            <a:r>
              <a:rPr lang="de-DE" sz="15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   </a:t>
            </a:r>
            <a:r>
              <a:rPr lang="de-DE" sz="1500" b="1" i="1" dirty="0" err="1">
                <a:solidFill>
                  <a:srgbClr val="8DDAF8"/>
                </a:solidFill>
                <a:latin typeface="Consolas" panose="020B0609020204030204" pitchFamily="49" charset="0"/>
              </a:rPr>
              <a:t>updateThreshold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5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 err="1">
                <a:solidFill>
                  <a:srgbClr val="FFBF26"/>
                </a:solidFill>
                <a:latin typeface="Consolas" panose="020B0609020204030204" pitchFamily="49" charset="0"/>
              </a:rPr>
              <a:t>server</a:t>
            </a:r>
            <a:r>
              <a:rPr lang="de-DE" sz="15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500" dirty="0" err="1">
                <a:solidFill>
                  <a:srgbClr val="A7EC21"/>
                </a:solidFill>
                <a:latin typeface="Consolas" panose="020B0609020204030204" pitchFamily="49" charset="0"/>
              </a:rPr>
              <a:t>statusUpdate</a:t>
            </a: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5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 err="1">
                <a:solidFill>
                  <a:srgbClr val="FFBF26"/>
                </a:solidFill>
                <a:latin typeface="Consolas" panose="020B0609020204030204" pitchFamily="49" charset="0"/>
              </a:rPr>
              <a:t>timestamp</a:t>
            </a:r>
            <a:r>
              <a:rPr lang="de-DE" sz="15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5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System</a:t>
            </a:r>
            <a:r>
              <a:rPr lang="de-DE" sz="15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500" b="1" i="1" dirty="0" err="1">
                <a:solidFill>
                  <a:srgbClr val="96EC3F"/>
                </a:solidFill>
                <a:latin typeface="Consolas" panose="020B0609020204030204" pitchFamily="49" charset="0"/>
              </a:rPr>
              <a:t>currentTimeMillis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5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try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Thread</a:t>
            </a:r>
            <a:r>
              <a:rPr lang="de-DE" sz="15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500" b="1" i="1" dirty="0" err="1">
                <a:solidFill>
                  <a:srgbClr val="96EC3F"/>
                </a:solidFill>
                <a:latin typeface="Consolas" panose="020B0609020204030204" pitchFamily="49" charset="0"/>
              </a:rPr>
              <a:t>sleep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500" b="1" i="1" dirty="0">
                <a:solidFill>
                  <a:srgbClr val="6897BB"/>
                </a:solidFill>
                <a:latin typeface="Consolas" panose="020B0609020204030204" pitchFamily="49" charset="0"/>
              </a:rPr>
              <a:t>50</a:t>
            </a:r>
            <a:r>
              <a:rPr lang="de-DE" sz="15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5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5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DD2867"/>
                </a:solidFill>
                <a:latin typeface="Consolas" panose="020B0609020204030204" pitchFamily="49" charset="0"/>
              </a:rPr>
              <a:t>catch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5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InterruptedException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ED7F48"/>
                </a:solidFill>
                <a:latin typeface="Consolas" panose="020B0609020204030204" pitchFamily="49" charset="0"/>
              </a:rPr>
              <a:t>e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5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5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 err="1">
                <a:solidFill>
                  <a:srgbClr val="FFBF26"/>
                </a:solidFill>
                <a:latin typeface="Consolas" panose="020B0609020204030204" pitchFamily="49" charset="0"/>
              </a:rPr>
              <a:t>e</a:t>
            </a:r>
            <a:r>
              <a:rPr lang="de-DE" sz="15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500" dirty="0" err="1">
                <a:solidFill>
                  <a:srgbClr val="A7EC21"/>
                </a:solidFill>
                <a:latin typeface="Consolas" panose="020B0609020204030204" pitchFamily="49" charset="0"/>
              </a:rPr>
              <a:t>printStackTrace</a:t>
            </a: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5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5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770533" y="6487989"/>
            <a:ext cx="2015068" cy="293812"/>
          </a:xfrm>
        </p:spPr>
        <p:txBody>
          <a:bodyPr>
            <a:normAutofit/>
          </a:bodyPr>
          <a:lstStyle/>
          <a:p>
            <a:fld id="{9C1CD7B6-1C72-4824-A0BB-78339FAABEA7}" type="datetime2">
              <a:rPr lang="de-DE" sz="1400" smtClean="0"/>
              <a:t>Sonntag, 15. Januar 2017</a:t>
            </a:fld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5302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Client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200" dirty="0"/>
              <a:t>Kommunikation mit dem Server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Models - Statusabbilder der zu steuernden Objekte</a:t>
            </a:r>
          </a:p>
          <a:p>
            <a:pPr marL="0" indent="0">
              <a:buNone/>
            </a:pPr>
            <a:endParaRPr lang="de-DE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15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660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Kommunikation mit dem 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Kernelemente der Client-Server-Kommunikation: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Herstellen und Trennen der Verbindung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Aufrechthalten der Verbindung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Update-Funktionalität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626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Kommunikation mit dem 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49948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1EB540"/>
                </a:solidFill>
                <a:latin typeface="Consolas" panose="020B0609020204030204" pitchFamily="49" charset="0"/>
              </a:rPr>
              <a:t>establishConnetion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dirty="0" err="1">
                <a:solidFill>
                  <a:srgbClr val="66E1F8"/>
                </a:solidFill>
                <a:latin typeface="Consolas" panose="020B0609020204030204" pitchFamily="49" charset="0"/>
              </a:rPr>
              <a:t>connectionEstablished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[]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ED7F48"/>
                </a:solidFill>
                <a:latin typeface="Consolas" panose="020B0609020204030204" pitchFamily="49" charset="0"/>
              </a:rPr>
              <a:t>datagram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  <a:r>
              <a:rPr lang="de-DE" sz="12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Properties</a:t>
            </a:r>
            <a:r>
              <a:rPr lang="de-DE" sz="1200" b="1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b="1" i="1" dirty="0" err="1">
                <a:solidFill>
                  <a:srgbClr val="8DDAF8"/>
                </a:solidFill>
                <a:latin typeface="Consolas" panose="020B0609020204030204" pitchFamily="49" charset="0"/>
              </a:rPr>
              <a:t>SEPERATOR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i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6897BB"/>
                </a:solidFill>
                <a:latin typeface="Consolas" panose="020B0609020204030204" pitchFamily="49" charset="0"/>
              </a:rPr>
              <a:t>0x00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i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6897BB"/>
                </a:solidFill>
                <a:latin typeface="Consolas" panose="020B0609020204030204" pitchFamily="49" charset="0"/>
              </a:rPr>
              <a:t>0x00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b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</a:b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	        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i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 err="1">
                <a:solidFill>
                  <a:srgbClr val="1290C3"/>
                </a:solidFill>
                <a:latin typeface="Consolas" panose="020B0609020204030204" pitchFamily="49" charset="0"/>
              </a:rPr>
              <a:t>Properties</a:t>
            </a:r>
            <a:r>
              <a:rPr lang="de-DE" sz="1200" b="1" i="1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b="1" i="1" dirty="0" err="1">
                <a:solidFill>
                  <a:srgbClr val="8DDAF8"/>
                </a:solidFill>
                <a:latin typeface="Consolas" panose="020B0609020204030204" pitchFamily="49" charset="0"/>
              </a:rPr>
              <a:t>SESSION_ABORT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i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6897BB"/>
                </a:solidFill>
                <a:latin typeface="Consolas" panose="020B0609020204030204" pitchFamily="49" charset="0"/>
              </a:rPr>
              <a:t>0x00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,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i="1" dirty="0" err="1">
                <a:solidFill>
                  <a:srgbClr val="DD2867"/>
                </a:solidFill>
                <a:latin typeface="Consolas" panose="020B0609020204030204" pitchFamily="49" charset="0"/>
              </a:rPr>
              <a:t>byte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i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i="1" dirty="0">
                <a:solidFill>
                  <a:srgbClr val="6897BB"/>
                </a:solidFill>
                <a:latin typeface="Consolas" panose="020B0609020204030204" pitchFamily="49" charset="0"/>
              </a:rPr>
              <a:t>0x00</a:t>
            </a:r>
            <a:r>
              <a:rPr lang="de-DE" sz="1200" b="1" i="1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200" b="1" i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out</a:t>
            </a:r>
            <a:r>
              <a:rPr lang="de-DE" sz="12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A7EC21"/>
                </a:solidFill>
                <a:latin typeface="Consolas" panose="020B0609020204030204" pitchFamily="49" charset="0"/>
              </a:rPr>
              <a:t>write</a:t>
            </a: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FFBF26"/>
                </a:solidFill>
                <a:latin typeface="Consolas" panose="020B0609020204030204" pitchFamily="49" charset="0"/>
              </a:rPr>
              <a:t>datagram</a:t>
            </a: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client</a:t>
            </a:r>
            <a:r>
              <a:rPr lang="de-DE" sz="12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A7EC21"/>
                </a:solidFill>
                <a:latin typeface="Consolas" panose="020B0609020204030204" pitchFamily="49" charset="0"/>
              </a:rPr>
              <a:t>close</a:t>
            </a: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connectionEstablished</a:t>
            </a:r>
            <a:r>
              <a:rPr lang="de-DE" sz="12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2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false</a:t>
            </a:r>
            <a:r>
              <a:rPr lang="de-DE" sz="12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running</a:t>
            </a:r>
            <a:r>
              <a:rPr lang="de-DE" sz="12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=</a:t>
            </a:r>
            <a:r>
              <a:rPr lang="de-DE" sz="12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false</a:t>
            </a:r>
            <a:r>
              <a:rPr lang="de-DE" sz="12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settingsController</a:t>
            </a:r>
            <a:r>
              <a:rPr lang="de-DE" sz="12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A7EC21"/>
                </a:solidFill>
                <a:latin typeface="Consolas" panose="020B0609020204030204" pitchFamily="49" charset="0"/>
              </a:rPr>
              <a:t>updateSettingsStatus</a:t>
            </a: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1200" dirty="0">
              <a:latin typeface="Consolas" panose="020B0609020204030204" pitchFamily="49" charset="0"/>
            </a:endParaRP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sz="1200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DD2867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200" b="1" dirty="0" err="1">
                <a:solidFill>
                  <a:srgbClr val="1290C3"/>
                </a:solidFill>
                <a:latin typeface="Consolas" panose="020B0609020204030204" pitchFamily="49" charset="0"/>
              </a:rPr>
              <a:t>Exception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ED7F48"/>
                </a:solidFill>
                <a:latin typeface="Consolas" panose="020B0609020204030204" pitchFamily="49" charset="0"/>
              </a:rPr>
              <a:t>e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A7EC21"/>
                </a:solidFill>
                <a:latin typeface="Consolas" panose="020B0609020204030204" pitchFamily="49" charset="0"/>
              </a:rPr>
              <a:t>setStatus</a:t>
            </a:r>
            <a:r>
              <a:rPr lang="en-US" sz="12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17C6A3"/>
                </a:solidFill>
                <a:latin typeface="Consolas" panose="020B0609020204030204" pitchFamily="49" charset="0"/>
              </a:rPr>
              <a:t>"Error at: </a:t>
            </a:r>
            <a:r>
              <a:rPr lang="en-US" sz="1200" dirty="0" err="1">
                <a:solidFill>
                  <a:srgbClr val="17C6A3"/>
                </a:solidFill>
                <a:latin typeface="Consolas" panose="020B0609020204030204" pitchFamily="49" charset="0"/>
              </a:rPr>
              <a:t>establishConnection</a:t>
            </a:r>
            <a:r>
              <a:rPr lang="en-US" sz="1200" dirty="0">
                <a:solidFill>
                  <a:srgbClr val="17C6A3"/>
                </a:solidFill>
                <a:latin typeface="Consolas" panose="020B0609020204030204" pitchFamily="49" charset="0"/>
              </a:rPr>
              <a:t> (shutting down connection"</a:t>
            </a:r>
            <a:r>
              <a:rPr lang="en-US" sz="12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2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658368" lvl="3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 err="1">
                <a:solidFill>
                  <a:srgbClr val="FFBF26"/>
                </a:solidFill>
                <a:latin typeface="Consolas" panose="020B0609020204030204" pitchFamily="49" charset="0"/>
              </a:rPr>
              <a:t>e</a:t>
            </a:r>
            <a:r>
              <a:rPr lang="de-DE" sz="12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A7EC21"/>
                </a:solidFill>
                <a:latin typeface="Consolas" panose="020B0609020204030204" pitchFamily="49" charset="0"/>
              </a:rPr>
              <a:t>printStackTrace</a:t>
            </a: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475488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b="1" dirty="0" err="1">
                <a:solidFill>
                  <a:srgbClr val="DD2867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66E1F8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 err="1">
                <a:solidFill>
                  <a:srgbClr val="66E1F8"/>
                </a:solidFill>
                <a:latin typeface="Consolas" panose="020B0609020204030204" pitchFamily="49" charset="0"/>
              </a:rPr>
              <a:t>UTILITY_THREAD_EXECUTOR</a:t>
            </a:r>
            <a:r>
              <a:rPr lang="en-US" sz="1200" dirty="0" err="1">
                <a:solidFill>
                  <a:srgbClr val="E6E6FA"/>
                </a:solidFill>
                <a:latin typeface="Consolas" panose="020B0609020204030204" pitchFamily="49" charset="0"/>
              </a:rPr>
              <a:t>.</a:t>
            </a:r>
            <a:r>
              <a:rPr lang="en-US" sz="1200" dirty="0" err="1">
                <a:solidFill>
                  <a:srgbClr val="80F6A7"/>
                </a:solidFill>
                <a:latin typeface="Consolas" panose="020B0609020204030204" pitchFamily="49" charset="0"/>
              </a:rPr>
              <a:t>submit</a:t>
            </a:r>
            <a:r>
              <a:rPr lang="en-US" sz="1200" dirty="0">
                <a:solidFill>
                  <a:srgbClr val="F9FAF4"/>
                </a:solidFill>
                <a:latin typeface="Consolas" panose="020B0609020204030204" pitchFamily="49" charset="0"/>
              </a:rPr>
              <a:t>((</a:t>
            </a:r>
            <a:r>
              <a:rPr lang="en-US" sz="1200" b="1" dirty="0">
                <a:solidFill>
                  <a:srgbClr val="DD2867"/>
                </a:solidFill>
                <a:latin typeface="Consolas" panose="020B0609020204030204" pitchFamily="49" charset="0"/>
              </a:rPr>
              <a:t>new</a:t>
            </a:r>
            <a:r>
              <a:rPr lang="en-US" sz="1200" b="1" dirty="0">
                <a:solidFill>
                  <a:srgbClr val="D9E8F7"/>
                </a:solidFill>
                <a:latin typeface="Consolas" panose="020B0609020204030204" pitchFamily="49" charset="0"/>
              </a:rPr>
              <a:t> </a:t>
            </a:r>
            <a:r>
              <a:rPr lang="en-US" sz="12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EstablishConnection</a:t>
            </a:r>
            <a:r>
              <a:rPr lang="en-US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200" b="1" dirty="0">
                <a:solidFill>
                  <a:srgbClr val="DD2867"/>
                </a:solidFill>
                <a:latin typeface="Consolas" panose="020B0609020204030204" pitchFamily="49" charset="0"/>
              </a:rPr>
              <a:t>this</a:t>
            </a:r>
            <a:r>
              <a:rPr lang="en-US" sz="1200" b="1" dirty="0">
                <a:solidFill>
                  <a:srgbClr val="F9FAF4"/>
                </a:solidFill>
                <a:latin typeface="Consolas" panose="020B0609020204030204" pitchFamily="49" charset="0"/>
              </a:rPr>
              <a:t>)))</a:t>
            </a:r>
            <a:r>
              <a:rPr lang="en-US" sz="1200" b="1" dirty="0">
                <a:solidFill>
                  <a:srgbClr val="E6E6FA"/>
                </a:solidFill>
                <a:latin typeface="Consolas" panose="020B0609020204030204" pitchFamily="49" charset="0"/>
              </a:rPr>
              <a:t>;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8207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Kommunikation mit dem 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Aufrechterhalten der Verbindung: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Im Hintergrund mittels eines eigenen Threads (Handling ebenfalls via </a:t>
            </a:r>
            <a:r>
              <a:rPr lang="de-DE" dirty="0" err="1"/>
              <a:t>Executor</a:t>
            </a:r>
            <a:r>
              <a:rPr lang="de-DE" dirty="0"/>
              <a:t>-Services)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Hält Input- und Output-Streams offen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/>
              <a:t>Submitted</a:t>
            </a:r>
            <a:r>
              <a:rPr lang="de-DE" dirty="0"/>
              <a:t> einmalig einen Update-Thread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Zyklisches Update der GUI-Elemente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66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Kommunikation mit dem Server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Update-Funktionalität: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Hört dauerhaft auf den Update-Port des Servers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Decodiert das gesendete Datagramm ab einem erkannten Startbyte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Updatet lediglich die Werte der Modelle (</a:t>
            </a:r>
            <a:r>
              <a:rPr lang="de-DE" dirty="0" err="1"/>
              <a:t>Persistenzebene</a:t>
            </a:r>
            <a:r>
              <a:rPr lang="de-DE" dirty="0"/>
              <a:t>) und nicht die GUI selbst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dirty="0"/>
              <a:t>Vermeidung von Nebenläufigkeits-Problematiken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AC58F8-57DF-46FF-B146-E64BCA127DC6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374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200" dirty="0"/>
              <a:t>Zielsetzung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Server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Client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GUI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Vergleich Anforderungen – Leistungen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Ausblick</a:t>
            </a:r>
          </a:p>
          <a:p>
            <a:pPr marL="457200" indent="-457200">
              <a:buFont typeface="+mj-lt"/>
              <a:buAutoNum type="arabicPeriod"/>
            </a:pPr>
            <a:endParaRPr lang="de-DE" sz="3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26481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Models - Statusabbilder der Objekte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20653"/>
          <a:stretch/>
        </p:blipFill>
        <p:spPr>
          <a:xfrm>
            <a:off x="288099" y="1836420"/>
            <a:ext cx="11903901" cy="449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74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26743" y="286603"/>
            <a:ext cx="5828936" cy="1450757"/>
          </a:xfrm>
        </p:spPr>
        <p:txBody>
          <a:bodyPr/>
          <a:lstStyle/>
          <a:p>
            <a:r>
              <a:rPr lang="de-DE" dirty="0"/>
              <a:t>GUI – Grafische Benutzeroberfläche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26743" y="1788584"/>
            <a:ext cx="5955144" cy="40233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200" dirty="0"/>
              <a:t>Views – Dynamisches Einbinden von .</a:t>
            </a:r>
            <a:r>
              <a:rPr lang="de-DE" sz="3200" dirty="0" err="1"/>
              <a:t>fxml</a:t>
            </a:r>
            <a:r>
              <a:rPr lang="de-DE" sz="3200" dirty="0"/>
              <a:t> Dokumenten zur Laufzeit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Controller – Reagieren auf Ereignisse in der GUI und auf dem Gleis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21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" t="497" r="490"/>
          <a:stretch/>
        </p:blipFill>
        <p:spPr>
          <a:xfrm>
            <a:off x="438410" y="538619"/>
            <a:ext cx="4133589" cy="551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29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/>
          <a:lstStyle/>
          <a:p>
            <a:r>
              <a:rPr lang="de-DE" dirty="0" err="1"/>
              <a:t>RootLayout.fxml</a:t>
            </a:r>
            <a:br>
              <a:rPr lang="de-DE" dirty="0"/>
            </a:br>
            <a:r>
              <a:rPr lang="de-DE" dirty="0"/>
              <a:t>Das Basislayout der GUI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3" y="1788584"/>
            <a:ext cx="6869544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Bereitstellen globaler Bedienelemente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/>
              <a:t> Beispiel: </a:t>
            </a:r>
            <a:r>
              <a:rPr lang="de-DE" sz="2000" dirty="0" err="1"/>
              <a:t>Notaus</a:t>
            </a:r>
            <a:r>
              <a:rPr lang="de-DE" sz="2000" dirty="0"/>
              <a:t>, Statusleiste (</a:t>
            </a:r>
            <a:r>
              <a:rPr lang="de-DE" sz="2000" dirty="0" err="1"/>
              <a:t>controlsfx</a:t>
            </a:r>
            <a:r>
              <a:rPr lang="de-DE" sz="2000" dirty="0"/>
              <a:t>-Paket)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200" dirty="0"/>
              <a:t>Bereitstellen der </a:t>
            </a:r>
            <a:r>
              <a:rPr lang="de-DE" sz="2200" dirty="0" err="1"/>
              <a:t>TabPane</a:t>
            </a: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1" y="417232"/>
            <a:ext cx="2989979" cy="552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01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RootLayoutController.java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3"/>
            <a:ext cx="10058400" cy="427838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setMainApp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MainApp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mainApp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this.</a:t>
            </a:r>
            <a:r>
              <a:rPr lang="de-DE" sz="1800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mainApp</a:t>
            </a:r>
            <a:r>
              <a:rPr lang="de-DE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loadTabs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(){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rootTabPane</a:t>
            </a:r>
            <a:r>
              <a:rPr lang="en-US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getTabs</a:t>
            </a:r>
            <a:r>
              <a:rPr lang="en-US" sz="18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sz="1800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sz="1800" dirty="0" err="1">
                <a:solidFill>
                  <a:srgbClr val="BED6FF"/>
                </a:solidFill>
                <a:latin typeface="Consolas" panose="020B0609020204030204" pitchFamily="49" charset="0"/>
              </a:rPr>
              <a:t>addAll</a:t>
            </a:r>
            <a:r>
              <a:rPr lang="en-US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en-US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getTabs</a:t>
            </a:r>
            <a:r>
              <a:rPr lang="en-US" sz="1800" dirty="0">
                <a:solidFill>
                  <a:srgbClr val="F9FAF4"/>
                </a:solidFill>
                <a:latin typeface="Consolas" panose="020B0609020204030204" pitchFamily="49" charset="0"/>
              </a:rPr>
              <a:t>())</a:t>
            </a:r>
            <a:r>
              <a:rPr lang="en-US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  <a:endParaRPr lang="en-US" sz="1800" dirty="0">
              <a:solidFill>
                <a:srgbClr val="FFFFFF"/>
              </a:solidFill>
              <a:latin typeface="Consolas" panose="020B0609020204030204" pitchFamily="49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setStatus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b="1" dirty="0">
                <a:solidFill>
                  <a:srgbClr val="52E3F6"/>
                </a:solidFill>
                <a:latin typeface="Consolas" panose="020B0609020204030204" pitchFamily="49" charset="0"/>
              </a:rPr>
              <a:t>String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status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){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statusBar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setText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79ABFF"/>
                </a:solidFill>
                <a:latin typeface="Consolas" panose="020B0609020204030204" pitchFamily="49" charset="0"/>
              </a:rPr>
              <a:t>status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emergencyStopHandler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(){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emergencyStopHandler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637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>
            <a:normAutofit fontScale="90000"/>
          </a:bodyPr>
          <a:lstStyle/>
          <a:p>
            <a:r>
              <a:rPr lang="de-DE" dirty="0"/>
              <a:t>Erweiterung des Basislayouts</a:t>
            </a:r>
            <a:br>
              <a:rPr lang="de-DE" dirty="0"/>
            </a:br>
            <a:r>
              <a:rPr lang="de-DE" dirty="0"/>
              <a:t>Dynamisch generierte Tabs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2" y="1788584"/>
            <a:ext cx="7358625" cy="4023360"/>
          </a:xfrm>
        </p:spPr>
        <p:txBody>
          <a:bodyPr/>
          <a:lstStyle/>
          <a:p>
            <a:r>
              <a:rPr lang="de-DE" dirty="0">
                <a:solidFill>
                  <a:srgbClr val="FFFFFF"/>
                </a:solidFill>
                <a:latin typeface="Consolas" panose="020B0609020204030204" pitchFamily="49" charset="0"/>
              </a:rPr>
              <a:t>// Add </a:t>
            </a:r>
            <a:r>
              <a:rPr lang="de-DE" dirty="0" err="1">
                <a:solidFill>
                  <a:srgbClr val="FFFFFF"/>
                </a:solidFill>
                <a:latin typeface="Consolas" panose="020B0609020204030204" pitchFamily="49" charset="0"/>
              </a:rPr>
              <a:t>the</a:t>
            </a:r>
            <a:r>
              <a:rPr lang="de-DE" dirty="0">
                <a:solidFill>
                  <a:srgbClr val="FFFFFF"/>
                </a:solidFill>
                <a:latin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FFFF"/>
                </a:solidFill>
                <a:latin typeface="Consolas" panose="020B0609020204030204" pitchFamily="49" charset="0"/>
              </a:rPr>
              <a:t>tabs</a:t>
            </a:r>
            <a:endParaRPr lang="de-DE" dirty="0">
              <a:solidFill>
                <a:srgbClr val="FFFFFF"/>
              </a:solidFill>
              <a:latin typeface="Consolas" panose="020B0609020204030204" pitchFamily="49" charset="0"/>
            </a:endParaRPr>
          </a:p>
          <a:p>
            <a:pPr marL="201168" lvl="1" indent="0">
              <a:buNone/>
            </a:pPr>
            <a:r>
              <a:rPr lang="de-DE" sz="2000" dirty="0" err="1">
                <a:solidFill>
                  <a:srgbClr val="CFBFAD"/>
                </a:solidFill>
                <a:latin typeface="Consolas" panose="020B0609020204030204" pitchFamily="49" charset="0"/>
              </a:rPr>
              <a:t>tabs</a:t>
            </a:r>
            <a:r>
              <a:rPr lang="de-DE" sz="20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2000" dirty="0" err="1">
                <a:solidFill>
                  <a:srgbClr val="BED6FF"/>
                </a:solidFill>
                <a:latin typeface="Consolas" panose="020B0609020204030204" pitchFamily="49" charset="0"/>
              </a:rPr>
              <a:t>add</a:t>
            </a:r>
            <a:r>
              <a:rPr lang="de-DE" sz="20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>
                <a:solidFill>
                  <a:srgbClr val="A7EC21"/>
                </a:solidFill>
                <a:latin typeface="Consolas" panose="020B0609020204030204" pitchFamily="49" charset="0"/>
              </a:rPr>
              <a:t>Tab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>
                <a:solidFill>
                  <a:srgbClr val="ECE47E"/>
                </a:solidFill>
                <a:latin typeface="Consolas" panose="020B0609020204030204" pitchFamily="49" charset="0"/>
              </a:rPr>
              <a:t>"Loks"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enginePane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201168" lvl="1" indent="0">
              <a:buNone/>
            </a:pPr>
            <a:r>
              <a:rPr lang="de-DE" sz="2000" dirty="0" err="1">
                <a:solidFill>
                  <a:srgbClr val="CFBFAD"/>
                </a:solidFill>
                <a:latin typeface="Consolas" panose="020B0609020204030204" pitchFamily="49" charset="0"/>
              </a:rPr>
              <a:t>tabs</a:t>
            </a:r>
            <a:r>
              <a:rPr lang="de-DE" sz="20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2000" dirty="0" err="1">
                <a:solidFill>
                  <a:srgbClr val="BED6FF"/>
                </a:solidFill>
                <a:latin typeface="Consolas" panose="020B0609020204030204" pitchFamily="49" charset="0"/>
              </a:rPr>
              <a:t>add</a:t>
            </a:r>
            <a:r>
              <a:rPr lang="de-DE" sz="20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>
                <a:solidFill>
                  <a:srgbClr val="A7EC21"/>
                </a:solidFill>
                <a:latin typeface="Consolas" panose="020B0609020204030204" pitchFamily="49" charset="0"/>
              </a:rPr>
              <a:t>Tab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>
                <a:solidFill>
                  <a:srgbClr val="ECE47E"/>
                </a:solidFill>
                <a:latin typeface="Consolas" panose="020B0609020204030204" pitchFamily="49" charset="0"/>
              </a:rPr>
              <a:t>"Weichen"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switchListPane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201168" lvl="1" indent="0">
              <a:buNone/>
            </a:pPr>
            <a:r>
              <a:rPr lang="de-DE" sz="2000" dirty="0" err="1">
                <a:solidFill>
                  <a:srgbClr val="CFBFAD"/>
                </a:solidFill>
                <a:latin typeface="Consolas" panose="020B0609020204030204" pitchFamily="49" charset="0"/>
              </a:rPr>
              <a:t>tabs</a:t>
            </a:r>
            <a:r>
              <a:rPr lang="de-DE" sz="20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2000" dirty="0" err="1">
                <a:solidFill>
                  <a:srgbClr val="BED6FF"/>
                </a:solidFill>
                <a:latin typeface="Consolas" panose="020B0609020204030204" pitchFamily="49" charset="0"/>
              </a:rPr>
              <a:t>add</a:t>
            </a:r>
            <a:r>
              <a:rPr lang="de-DE" sz="20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>
                <a:solidFill>
                  <a:srgbClr val="A7EC21"/>
                </a:solidFill>
                <a:latin typeface="Consolas" panose="020B0609020204030204" pitchFamily="49" charset="0"/>
              </a:rPr>
              <a:t>Tab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>
                <a:solidFill>
                  <a:srgbClr val="ECE47E"/>
                </a:solidFill>
                <a:latin typeface="Consolas" panose="020B0609020204030204" pitchFamily="49" charset="0"/>
              </a:rPr>
              <a:t>"Drehscheibe"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turntablePane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201168" lvl="1" indent="0">
              <a:buNone/>
            </a:pPr>
            <a:r>
              <a:rPr lang="de-DE" sz="2000" dirty="0" err="1">
                <a:solidFill>
                  <a:srgbClr val="CFBFAD"/>
                </a:solidFill>
                <a:latin typeface="Consolas" panose="020B0609020204030204" pitchFamily="49" charset="0"/>
              </a:rPr>
              <a:t>tabs</a:t>
            </a:r>
            <a:r>
              <a:rPr lang="de-DE" sz="20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2000" dirty="0" err="1">
                <a:solidFill>
                  <a:srgbClr val="BED6FF"/>
                </a:solidFill>
                <a:latin typeface="Consolas" panose="020B0609020204030204" pitchFamily="49" charset="0"/>
              </a:rPr>
              <a:t>add</a:t>
            </a:r>
            <a:r>
              <a:rPr lang="de-DE" sz="20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>
                <a:solidFill>
                  <a:srgbClr val="A7EC21"/>
                </a:solidFill>
                <a:latin typeface="Consolas" panose="020B0609020204030204" pitchFamily="49" charset="0"/>
              </a:rPr>
              <a:t>Tab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2000" b="1" dirty="0">
                <a:solidFill>
                  <a:srgbClr val="ECE47E"/>
                </a:solidFill>
                <a:latin typeface="Consolas" panose="020B0609020204030204" pitchFamily="49" charset="0"/>
              </a:rPr>
              <a:t>"Einstellungen"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de-DE" sz="20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2000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settingsPane</a:t>
            </a:r>
            <a:r>
              <a:rPr lang="de-DE" sz="2000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de-DE" sz="2000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201168" lvl="1" indent="0">
              <a:buNone/>
            </a:pPr>
            <a:r>
              <a:rPr lang="de-DE" sz="2000" dirty="0" err="1">
                <a:solidFill>
                  <a:srgbClr val="CFBFAD"/>
                </a:solidFill>
                <a:latin typeface="Consolas" panose="020B0609020204030204" pitchFamily="49" charset="0"/>
              </a:rPr>
              <a:t>rootController</a:t>
            </a:r>
            <a:r>
              <a:rPr lang="de-DE" sz="20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2000" dirty="0" err="1">
                <a:solidFill>
                  <a:srgbClr val="A7EC21"/>
                </a:solidFill>
                <a:latin typeface="Consolas" panose="020B0609020204030204" pitchFamily="49" charset="0"/>
              </a:rPr>
              <a:t>loadTabs</a:t>
            </a:r>
            <a:r>
              <a:rPr lang="de-DE" sz="20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20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1" y="431746"/>
            <a:ext cx="2989979" cy="55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50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/>
          <a:lstStyle/>
          <a:p>
            <a:r>
              <a:rPr lang="de-DE" dirty="0" err="1"/>
              <a:t>Engines.fxml</a:t>
            </a:r>
            <a:br>
              <a:rPr lang="de-DE" dirty="0"/>
            </a:br>
            <a:r>
              <a:rPr lang="de-DE" dirty="0"/>
              <a:t>Lokomotiven – Tab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3" y="1788584"/>
            <a:ext cx="6869544" cy="4023360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/>
              <a:t>Stellt Bedienelemente zur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Auswahl und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 err="1"/>
              <a:t>ChoiceBox</a:t>
            </a:r>
            <a:r>
              <a:rPr lang="de-DE" sz="2000" dirty="0"/>
              <a:t> zur Auswahl der Lokomotive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 err="1"/>
              <a:t>ImageView</a:t>
            </a:r>
            <a:r>
              <a:rPr lang="de-DE" sz="2000" dirty="0"/>
              <a:t> zur Visualisierung der Auswahl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200" dirty="0"/>
              <a:t> Steuerung der Lokomotiven bereit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 err="1"/>
              <a:t>ToggleButtons</a:t>
            </a:r>
            <a:r>
              <a:rPr lang="de-DE" sz="2000" dirty="0"/>
              <a:t> in </a:t>
            </a:r>
            <a:r>
              <a:rPr lang="de-DE" sz="2000" dirty="0" err="1"/>
              <a:t>ToggleGroup</a:t>
            </a:r>
            <a:r>
              <a:rPr lang="de-DE" sz="2000" dirty="0"/>
              <a:t> zur Richtungswahl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 err="1"/>
              <a:t>Slider</a:t>
            </a:r>
            <a:r>
              <a:rPr lang="de-DE" sz="2000" dirty="0"/>
              <a:t> für die Steuerung der Geschwindigkeit</a:t>
            </a:r>
          </a:p>
          <a:p>
            <a:pPr marL="201168" lvl="1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0" y="446261"/>
            <a:ext cx="2989979" cy="55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08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EngineController.java - </a:t>
            </a:r>
            <a:r>
              <a:rPr lang="de-DE" dirty="0" err="1"/>
              <a:t>Listener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i="1" dirty="0">
                <a:solidFill>
                  <a:srgbClr val="FFFFFF"/>
                </a:solidFill>
                <a:latin typeface="Consolas" panose="020B0609020204030204" pitchFamily="49" charset="0"/>
              </a:rPr>
              <a:t>@FXML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private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initialize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engineSpeedSlider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setValue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>
                <a:solidFill>
                  <a:srgbClr val="C48CFF"/>
                </a:solidFill>
                <a:latin typeface="Consolas" panose="020B0609020204030204" pitchFamily="49" charset="0"/>
              </a:rPr>
              <a:t>0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CFBFAD"/>
                </a:solidFill>
                <a:latin typeface="Consolas" panose="020B0609020204030204" pitchFamily="49" charset="0"/>
              </a:rPr>
              <a:t>engineFwdButton</a:t>
            </a:r>
            <a:r>
              <a:rPr lang="en-US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A7EC21"/>
                </a:solidFill>
                <a:latin typeface="Consolas" panose="020B0609020204030204" pitchFamily="49" charset="0"/>
              </a:rPr>
              <a:t>setSelected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true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Consolas" panose="020B0609020204030204" pitchFamily="49" charset="0"/>
              </a:rPr>
              <a:t>// initializes the forward Button as pressed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engineChoiceBox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getSelectionModel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selectedItemProperty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BED6FF"/>
                </a:solidFill>
                <a:latin typeface="Consolas" panose="020B0609020204030204" pitchFamily="49" charset="0"/>
              </a:rPr>
              <a:t>addListener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observable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oldValue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newValue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-&gt;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setSelectedEngine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newValue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en-US" dirty="0" err="1">
                <a:solidFill>
                  <a:srgbClr val="CFBFAD"/>
                </a:solidFill>
                <a:latin typeface="Consolas" panose="020B0609020204030204" pitchFamily="49" charset="0"/>
              </a:rPr>
              <a:t>engineSpeedSlider</a:t>
            </a:r>
            <a:r>
              <a:rPr lang="en-US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A7EC21"/>
                </a:solidFill>
                <a:latin typeface="Consolas" panose="020B0609020204030204" pitchFamily="49" charset="0"/>
              </a:rPr>
              <a:t>valueProperty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ED6FF"/>
                </a:solidFill>
                <a:latin typeface="Consolas" panose="020B0609020204030204" pitchFamily="49" charset="0"/>
              </a:rPr>
              <a:t>addListener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ChangeListener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>
                <a:solidFill>
                  <a:srgbClr val="BFA4A4"/>
                </a:solidFill>
                <a:latin typeface="Consolas" panose="020B0609020204030204" pitchFamily="49" charset="0"/>
              </a:rPr>
              <a:t>Number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A7EC21"/>
                </a:solidFill>
                <a:latin typeface="Consolas" panose="020B0609020204030204" pitchFamily="49" charset="0"/>
              </a:rPr>
              <a:t>changed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ObservableValue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&lt;?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extends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3EABE6"/>
                </a:solidFill>
                <a:latin typeface="Consolas" panose="020B0609020204030204" pitchFamily="49" charset="0"/>
              </a:rPr>
              <a:t>Number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ov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            </a:t>
            </a:r>
            <a:r>
              <a:rPr lang="en-US" b="1" dirty="0">
                <a:solidFill>
                  <a:srgbClr val="3EABE6"/>
                </a:solidFill>
                <a:latin typeface="Consolas" panose="020B0609020204030204" pitchFamily="49" charset="0"/>
              </a:rPr>
              <a:t>Number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old_val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3EABE6"/>
                </a:solidFill>
                <a:latin typeface="Consolas" panose="020B0609020204030204" pitchFamily="49" charset="0"/>
              </a:rPr>
              <a:t>Number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new_val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                    </a:t>
            </a:r>
            <a:r>
              <a:rPr lang="en-US" dirty="0" err="1">
                <a:solidFill>
                  <a:srgbClr val="CFBFAD"/>
                </a:solidFill>
                <a:latin typeface="Consolas" panose="020B0609020204030204" pitchFamily="49" charset="0"/>
              </a:rPr>
              <a:t>eng</a:t>
            </a:r>
            <a:r>
              <a:rPr lang="en-US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A7EC21"/>
                </a:solidFill>
                <a:latin typeface="Consolas" panose="020B0609020204030204" pitchFamily="49" charset="0"/>
              </a:rPr>
              <a:t>setSpeed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79ABFF"/>
                </a:solidFill>
                <a:latin typeface="Consolas" panose="020B0609020204030204" pitchFamily="49" charset="0"/>
              </a:rPr>
              <a:t>new_val</a:t>
            </a:r>
            <a:r>
              <a:rPr lang="en-US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ED6FF"/>
                </a:solidFill>
                <a:latin typeface="Consolas" panose="020B0609020204030204" pitchFamily="49" charset="0"/>
              </a:rPr>
              <a:t>intValue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dirty="0">
                <a:solidFill>
                  <a:srgbClr val="FF007F"/>
                </a:solidFill>
                <a:latin typeface="Consolas" panose="020B0609020204030204" pitchFamily="49" charset="0"/>
              </a:rPr>
              <a:t>*</a:t>
            </a:r>
            <a:r>
              <a:rPr lang="en-US" dirty="0">
                <a:solidFill>
                  <a:srgbClr val="C48CFF"/>
                </a:solidFill>
                <a:latin typeface="Consolas" panose="020B0609020204030204" pitchFamily="49" charset="0"/>
              </a:rPr>
              <a:t>10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        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setEngineSpeed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eng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            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updateEngineStatus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339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/>
          <a:lstStyle/>
          <a:p>
            <a:r>
              <a:rPr lang="de-DE" dirty="0" err="1"/>
              <a:t>SwitchList.fxml</a:t>
            </a:r>
            <a:br>
              <a:rPr lang="de-DE" dirty="0"/>
            </a:br>
            <a:r>
              <a:rPr lang="de-DE" dirty="0"/>
              <a:t>Weichen – Tab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3" y="1788584"/>
            <a:ext cx="6869544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Stellt lediglich eine </a:t>
            </a:r>
            <a:r>
              <a:rPr lang="de-DE" dirty="0" err="1"/>
              <a:t>VBox</a:t>
            </a:r>
            <a:r>
              <a:rPr lang="de-DE" dirty="0"/>
              <a:t> in einer </a:t>
            </a:r>
            <a:r>
              <a:rPr lang="de-DE" dirty="0" err="1"/>
              <a:t>AnchorPane</a:t>
            </a:r>
            <a:r>
              <a:rPr lang="de-DE" dirty="0"/>
              <a:t> bereit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Diese </a:t>
            </a:r>
            <a:r>
              <a:rPr lang="de-DE" dirty="0" err="1"/>
              <a:t>VBox</a:t>
            </a:r>
            <a:r>
              <a:rPr lang="de-DE" dirty="0"/>
              <a:t> wird dynamisch zur Laufzeit mit Weichenbedienelementen - </a:t>
            </a:r>
            <a:r>
              <a:rPr lang="de-DE" dirty="0" err="1"/>
              <a:t>Switch.fxml</a:t>
            </a:r>
            <a:r>
              <a:rPr lang="de-DE" dirty="0"/>
              <a:t> – gefüllt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Ermöglicht eine effiziente GUI-Gestaltung, vgl. mit objektorientierter Programmierung 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/>
              <a:t>Keine „Code“ - Verdoppelung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84" y="478971"/>
            <a:ext cx="2972279" cy="549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57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SwitchListController.java</a:t>
            </a:r>
            <a:br>
              <a:rPr lang="de-DE" dirty="0"/>
            </a:br>
            <a:r>
              <a:rPr lang="de-DE" dirty="0"/>
              <a:t>Dynamisches Anlegen von Bedienelementen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setSwitchControls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(){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52E3F6"/>
                </a:solidFill>
                <a:latin typeface="Consolas" panose="020B0609020204030204" pitchFamily="49" charset="0"/>
              </a:rPr>
              <a:t>ObservableList</a:t>
            </a:r>
            <a:r>
              <a:rPr lang="en-US" dirty="0">
                <a:solidFill>
                  <a:srgbClr val="FF007F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BFA4A4"/>
                </a:solidFill>
                <a:latin typeface="Consolas" panose="020B0609020204030204" pitchFamily="49" charset="0"/>
              </a:rPr>
              <a:t>Switch</a:t>
            </a:r>
            <a:r>
              <a:rPr lang="en-US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switches 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en-US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getSwitches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52E3F6"/>
                </a:solidFill>
                <a:latin typeface="Consolas" panose="020B0609020204030204" pitchFamily="49" charset="0"/>
              </a:rPr>
              <a:t>ObservableList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&lt;</a:t>
            </a:r>
            <a:r>
              <a:rPr lang="de-DE" dirty="0" err="1">
                <a:solidFill>
                  <a:srgbClr val="BFA4A4"/>
                </a:solidFill>
                <a:latin typeface="Consolas" panose="020B0609020204030204" pitchFamily="49" charset="0"/>
              </a:rPr>
              <a:t>SwitchControl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switchControls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		      </a:t>
            </a:r>
            <a:b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</a:b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 	  </a:t>
            </a:r>
            <a:r>
              <a:rPr lang="de-DE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FXCollections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b="1" i="1" dirty="0" err="1">
                <a:solidFill>
                  <a:srgbClr val="A7EC21"/>
                </a:solidFill>
                <a:latin typeface="Consolas" panose="020B0609020204030204" pitchFamily="49" charset="0"/>
              </a:rPr>
              <a:t>observableArrayList</a:t>
            </a:r>
            <a:r>
              <a:rPr lang="de-DE" b="1" i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b="1" i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b="1" i="1" dirty="0">
              <a:solidFill>
                <a:srgbClr val="FF007F"/>
              </a:solidFill>
              <a:latin typeface="Consolas" panose="020B0609020204030204" pitchFamily="49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for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int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i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de-DE" b="1" dirty="0">
                <a:solidFill>
                  <a:srgbClr val="C48CFF"/>
                </a:solidFill>
                <a:latin typeface="Consolas" panose="020B0609020204030204" pitchFamily="49" charset="0"/>
              </a:rPr>
              <a:t>0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i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&lt;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switches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b="1" dirty="0" err="1">
                <a:solidFill>
                  <a:srgbClr val="BED6FF"/>
                </a:solidFill>
                <a:latin typeface="Consolas" panose="020B0609020204030204" pitchFamily="49" charset="0"/>
              </a:rPr>
              <a:t>size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i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++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){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CFBFAD"/>
                </a:solidFill>
                <a:latin typeface="Consolas" panose="020B0609020204030204" pitchFamily="49" charset="0"/>
              </a:rPr>
              <a:t>    	  </a:t>
            </a:r>
            <a:r>
              <a:rPr lang="en-US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switchControls</a:t>
            </a:r>
            <a:r>
              <a:rPr lang="en-US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BED6FF"/>
                </a:solidFill>
                <a:latin typeface="Consolas" panose="020B0609020204030204" pitchFamily="49" charset="0"/>
              </a:rPr>
              <a:t>add</a:t>
            </a:r>
            <a:r>
              <a:rPr lang="en-US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en-US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SwitchControl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switches</a:t>
            </a:r>
            <a:r>
              <a:rPr lang="en-US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b="1" dirty="0" err="1">
                <a:solidFill>
                  <a:srgbClr val="BED6FF"/>
                </a:solidFill>
                <a:latin typeface="Consolas" panose="020B0609020204030204" pitchFamily="49" charset="0"/>
              </a:rPr>
              <a:t>get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i</a:t>
            </a:r>
            <a:r>
              <a:rPr lang="en-US" b="1" dirty="0">
                <a:solidFill>
                  <a:srgbClr val="F9FAF4"/>
                </a:solidFill>
                <a:latin typeface="Consolas" panose="020B0609020204030204" pitchFamily="49" charset="0"/>
              </a:rPr>
              <a:t>)))</a:t>
            </a:r>
            <a:r>
              <a:rPr lang="en-US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	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switches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BED6FF"/>
                </a:solidFill>
                <a:latin typeface="Consolas" panose="020B0609020204030204" pitchFamily="49" charset="0"/>
              </a:rPr>
              <a:t>get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i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getController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BED6FF"/>
                </a:solidFill>
                <a:latin typeface="Consolas" panose="020B0609020204030204" pitchFamily="49" charset="0"/>
              </a:rPr>
              <a:t>get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setMainApp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switchesVBox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getChildren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BED6FF"/>
                </a:solidFill>
                <a:latin typeface="Consolas" panose="020B0609020204030204" pitchFamily="49" charset="0"/>
              </a:rPr>
              <a:t>addAll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switchControls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29074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Switch.fxml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7279" y="1839807"/>
            <a:ext cx="6819169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800" dirty="0"/>
              <a:t>Zusammenfassung mehrerer Bedienelemente  </a:t>
            </a:r>
            <a:br>
              <a:rPr lang="de-DE" sz="2800" dirty="0"/>
            </a:br>
            <a:r>
              <a:rPr lang="de-DE" sz="2800" dirty="0"/>
              <a:t> zu einem Sonderbedienelement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 err="1"/>
              <a:t>HBox</a:t>
            </a:r>
            <a:endParaRPr lang="de-DE" sz="24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de-DE" sz="1800" dirty="0"/>
              <a:t>Label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de-DE" sz="1800" dirty="0"/>
              <a:t>zwei </a:t>
            </a:r>
            <a:r>
              <a:rPr lang="de-DE" sz="1800" dirty="0" err="1"/>
              <a:t>ImageViews</a:t>
            </a:r>
            <a:endParaRPr lang="de-DE" sz="18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de-DE" sz="1800" dirty="0" err="1"/>
              <a:t>ToggleSwitch</a:t>
            </a:r>
            <a:r>
              <a:rPr lang="de-DE" sz="1800" dirty="0"/>
              <a:t> (</a:t>
            </a:r>
            <a:r>
              <a:rPr lang="de-DE" sz="1800" dirty="0" err="1"/>
              <a:t>controlsfx</a:t>
            </a:r>
            <a:r>
              <a:rPr lang="de-DE" sz="1800" dirty="0"/>
              <a:t>-Paket)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29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l="41802" t="55005" r="41726" b="38487"/>
          <a:stretch/>
        </p:blipFill>
        <p:spPr>
          <a:xfrm>
            <a:off x="6948616" y="3129267"/>
            <a:ext cx="2921466" cy="63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233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Zielsetzung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3400" dirty="0"/>
              <a:t>Spezifikation und Implementierung eines Demonstrators zur Steuerung einer Märklin Modelleisenbahn für den Tag der offenen Tür, konkret: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Bidirektionale Kommunikation vom Client über den Server zur Märklin Central Station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Steuerung von mehreren Loks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Geschwindigkeit, Richtung, Start, Stopp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Stellen von Weichen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Steuerung der Drehscheibe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</a:t>
            </a:r>
            <a:r>
              <a:rPr lang="de-DE" dirty="0" err="1"/>
              <a:t>Notaus</a:t>
            </a:r>
            <a:r>
              <a:rPr lang="de-DE" dirty="0"/>
              <a:t> der Märklin Central Station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Statusausgaben von Loks, Weichen und der Drehscheibe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Einfaches GUI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dirty="0"/>
              <a:t> Alle Programme müssen auf den Labor PCs laufen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2682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43" y="321221"/>
            <a:ext cx="10310481" cy="56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536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SwitchControl.java - </a:t>
            </a:r>
            <a:r>
              <a:rPr lang="de-DE" dirty="0" err="1"/>
              <a:t>Constructor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public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SwitchControl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52E3F6"/>
                </a:solidFill>
                <a:latin typeface="Consolas" panose="020B0609020204030204" pitchFamily="49" charset="0"/>
              </a:rPr>
              <a:t>Switch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sw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this.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sw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sw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FXMLLoader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fxmlLoader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=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FXMLLoader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BED6FF"/>
                </a:solidFill>
                <a:latin typeface="Consolas" panose="020B0609020204030204" pitchFamily="49" charset="0"/>
              </a:rPr>
              <a:t>getClass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getResource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ECE47E"/>
                </a:solidFill>
                <a:latin typeface="Consolas" panose="020B0609020204030204" pitchFamily="49" charset="0"/>
              </a:rPr>
              <a:t>"</a:t>
            </a:r>
            <a:r>
              <a:rPr lang="de-DE" b="1" dirty="0" err="1">
                <a:solidFill>
                  <a:srgbClr val="ECE47E"/>
                </a:solidFill>
                <a:latin typeface="Consolas" panose="020B0609020204030204" pitchFamily="49" charset="0"/>
              </a:rPr>
              <a:t>Switch.fxml</a:t>
            </a:r>
            <a:r>
              <a:rPr lang="de-DE" b="1" dirty="0">
                <a:solidFill>
                  <a:srgbClr val="ECE47E"/>
                </a:solidFill>
                <a:latin typeface="Consolas" panose="020B0609020204030204" pitchFamily="49" charset="0"/>
              </a:rPr>
              <a:t>"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fxmlLoader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setRoot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this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fxmlLoader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setController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this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 err="1">
                <a:solidFill>
                  <a:srgbClr val="79ABFF"/>
                </a:solidFill>
                <a:latin typeface="Consolas" panose="020B0609020204030204" pitchFamily="49" charset="0"/>
              </a:rPr>
              <a:t>sw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setController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this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try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    </a:t>
            </a:r>
            <a:r>
              <a:rPr lang="de-DE" dirty="0" err="1">
                <a:solidFill>
                  <a:srgbClr val="CFBFAD"/>
                </a:solidFill>
                <a:latin typeface="Consolas" panose="020B0609020204030204" pitchFamily="49" charset="0"/>
              </a:rPr>
              <a:t>fxmlLoader</a:t>
            </a:r>
            <a:r>
              <a:rPr lang="de-DE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dirty="0" err="1">
                <a:solidFill>
                  <a:srgbClr val="A7EC21"/>
                </a:solidFill>
                <a:latin typeface="Consolas" panose="020B0609020204030204" pitchFamily="49" charset="0"/>
              </a:rPr>
              <a:t>load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catch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IOException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exception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   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throw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de-DE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RuntimeException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b="1" dirty="0" err="1">
                <a:solidFill>
                  <a:srgbClr val="CFBFAD"/>
                </a:solidFill>
                <a:latin typeface="Consolas" panose="020B0609020204030204" pitchFamily="49" charset="0"/>
              </a:rPr>
              <a:t>exception</a:t>
            </a:r>
            <a:r>
              <a:rPr lang="de-DE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b="1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dirty="0">
                <a:solidFill>
                  <a:srgbClr val="CFBFAD"/>
                </a:solidFill>
                <a:latin typeface="Consolas" panose="020B0609020204030204" pitchFamily="49" charset="0"/>
              </a:rPr>
              <a:t>    </a:t>
            </a:r>
            <a:r>
              <a:rPr lang="de-DE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203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SwitchControl.java – </a:t>
            </a:r>
            <a:r>
              <a:rPr lang="de-DE" dirty="0" err="1"/>
              <a:t>initialize</a:t>
            </a:r>
            <a:r>
              <a:rPr lang="de-DE" dirty="0"/>
              <a:t>()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private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initialize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de-DE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nameLabel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setText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sw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toString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())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straightIcon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setImage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straightActive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bentIcon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setImage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bentInactive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CFBFAD"/>
                </a:solidFill>
                <a:latin typeface="Consolas" panose="020B0609020204030204" pitchFamily="49" charset="0"/>
              </a:rPr>
              <a:t>   </a:t>
            </a:r>
            <a:r>
              <a:rPr lang="en-US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stateToggleSwitch</a:t>
            </a:r>
            <a:r>
              <a:rPr lang="en-US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selectedProperty</a:t>
            </a:r>
            <a:r>
              <a:rPr lang="en-US" sz="18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en-US" sz="1800" dirty="0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en-US" sz="1800" dirty="0" err="1">
                <a:solidFill>
                  <a:srgbClr val="BED6FF"/>
                </a:solidFill>
                <a:latin typeface="Consolas" panose="020B0609020204030204" pitchFamily="49" charset="0"/>
              </a:rPr>
              <a:t>addListener</a:t>
            </a:r>
            <a:r>
              <a:rPr lang="en-US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new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 err="1">
                <a:solidFill>
                  <a:srgbClr val="A7EC21"/>
                </a:solidFill>
                <a:latin typeface="Consolas" panose="020B0609020204030204" pitchFamily="49" charset="0"/>
              </a:rPr>
              <a:t>ChangeListener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&lt;</a:t>
            </a:r>
            <a:r>
              <a:rPr lang="en-US" sz="1800" b="1" dirty="0">
                <a:solidFill>
                  <a:srgbClr val="BFA4A4"/>
                </a:solidFill>
                <a:latin typeface="Consolas" panose="020B0609020204030204" pitchFamily="49" charset="0"/>
              </a:rPr>
              <a:t>Boolean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en-US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(){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	public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void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A7EC21"/>
                </a:solidFill>
                <a:latin typeface="Consolas" panose="020B0609020204030204" pitchFamily="49" charset="0"/>
              </a:rPr>
              <a:t>changed</a:t>
            </a:r>
            <a:r>
              <a:rPr lang="en-US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en-US" sz="1800" b="1" dirty="0" err="1">
                <a:solidFill>
                  <a:srgbClr val="52E3F6"/>
                </a:solidFill>
                <a:latin typeface="Consolas" panose="020B0609020204030204" pitchFamily="49" charset="0"/>
              </a:rPr>
              <a:t>ObservableValue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&lt;?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extends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52E3F6"/>
                </a:solidFill>
                <a:latin typeface="Consolas" panose="020B0609020204030204" pitchFamily="49" charset="0"/>
              </a:rPr>
              <a:t>Boolean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&gt;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79ABFF"/>
                </a:solidFill>
                <a:latin typeface="Consolas" panose="020B0609020204030204" pitchFamily="49" charset="0"/>
              </a:rPr>
              <a:t>observable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52E3F6"/>
                </a:solidFill>
                <a:latin typeface="Consolas" panose="020B0609020204030204" pitchFamily="49" charset="0"/>
              </a:rPr>
              <a:t>Boolean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	</a:t>
            </a:r>
            <a:r>
              <a:rPr lang="en-US" sz="1800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oldValue</a:t>
            </a:r>
            <a:r>
              <a:rPr lang="en-US" sz="1800" b="1" dirty="0">
                <a:solidFill>
                  <a:srgbClr val="FF007F"/>
                </a:solidFill>
                <a:latin typeface="Consolas" panose="020B0609020204030204" pitchFamily="49" charset="0"/>
              </a:rPr>
              <a:t>,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52E3F6"/>
                </a:solidFill>
                <a:latin typeface="Consolas" panose="020B0609020204030204" pitchFamily="49" charset="0"/>
              </a:rPr>
              <a:t>Boolean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 err="1">
                <a:solidFill>
                  <a:srgbClr val="79ABFF"/>
                </a:solidFill>
                <a:latin typeface="Consolas" panose="020B0609020204030204" pitchFamily="49" charset="0"/>
              </a:rPr>
              <a:t>newValue</a:t>
            </a:r>
            <a:r>
              <a:rPr lang="en-US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en-US" sz="1800" b="1" dirty="0">
                <a:solidFill>
                  <a:srgbClr val="CFBFAD"/>
                </a:solidFill>
                <a:latin typeface="Consolas" panose="020B0609020204030204" pitchFamily="49" charset="0"/>
              </a:rPr>
              <a:t> </a:t>
            </a:r>
            <a:r>
              <a:rPr lang="en-US" sz="1800" b="1" dirty="0">
                <a:solidFill>
                  <a:srgbClr val="F9FAF4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		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sw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setState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79ABFF"/>
                </a:solidFill>
                <a:latin typeface="Consolas" panose="020B0609020204030204" pitchFamily="49" charset="0"/>
              </a:rPr>
              <a:t>newValue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		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mainApp</a:t>
            </a:r>
            <a:r>
              <a:rPr lang="de-DE" sz="1800" dirty="0" err="1">
                <a:solidFill>
                  <a:srgbClr val="FF007F"/>
                </a:solidFill>
                <a:latin typeface="Consolas" panose="020B0609020204030204" pitchFamily="49" charset="0"/>
              </a:rPr>
              <a:t>.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setSwitchState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</a:t>
            </a:r>
            <a:r>
              <a:rPr lang="de-DE" sz="1800" dirty="0" err="1">
                <a:solidFill>
                  <a:srgbClr val="CFBFAD"/>
                </a:solidFill>
                <a:latin typeface="Consolas" panose="020B0609020204030204" pitchFamily="49" charset="0"/>
              </a:rPr>
              <a:t>sw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     	</a:t>
            </a:r>
            <a:r>
              <a:rPr lang="de-DE" sz="1800" dirty="0" err="1">
                <a:solidFill>
                  <a:srgbClr val="A7EC21"/>
                </a:solidFill>
                <a:latin typeface="Consolas" panose="020B0609020204030204" pitchFamily="49" charset="0"/>
              </a:rPr>
              <a:t>updateSwitchStatus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()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	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CFBFAD"/>
                </a:solidFill>
                <a:latin typeface="Consolas" panose="020B0609020204030204" pitchFamily="49" charset="0"/>
              </a:rPr>
              <a:t>   </a:t>
            </a: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})</a:t>
            </a:r>
            <a:r>
              <a:rPr lang="de-DE" sz="1800" dirty="0">
                <a:solidFill>
                  <a:srgbClr val="FF007F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de-DE" sz="1800" dirty="0">
                <a:solidFill>
                  <a:srgbClr val="F9FAF4"/>
                </a:solidFill>
                <a:latin typeface="Consolas" panose="020B0609020204030204" pitchFamily="49" charset="0"/>
              </a:rPr>
              <a:t>}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47120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/>
          <a:lstStyle/>
          <a:p>
            <a:r>
              <a:rPr lang="de-DE" dirty="0" err="1"/>
              <a:t>Turntable.fxml</a:t>
            </a:r>
            <a:br>
              <a:rPr lang="de-DE" dirty="0"/>
            </a:br>
            <a:r>
              <a:rPr lang="de-DE" dirty="0"/>
              <a:t>Drehteller – Tab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3" y="1788584"/>
            <a:ext cx="6869544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800" dirty="0"/>
              <a:t>Stellt Bedienelemente zum Verfahren des </a:t>
            </a:r>
            <a:br>
              <a:rPr lang="de-DE" sz="2800" dirty="0"/>
            </a:br>
            <a:r>
              <a:rPr lang="de-DE" sz="2800" dirty="0"/>
              <a:t> Drehtellers bereit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/>
              <a:t>Richtungsvorwahl durch </a:t>
            </a:r>
            <a:r>
              <a:rPr lang="de-DE" sz="2400" dirty="0" err="1"/>
              <a:t>ToggleButtons</a:t>
            </a:r>
            <a:endParaRPr lang="de-DE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/>
              <a:t>Positionsvorwahl durch eine </a:t>
            </a:r>
            <a:r>
              <a:rPr lang="de-DE" sz="2400" dirty="0" err="1"/>
              <a:t>ChoiceBox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0" y="446261"/>
            <a:ext cx="2989978" cy="55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94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12342" y="286603"/>
            <a:ext cx="6743337" cy="1450757"/>
          </a:xfrm>
        </p:spPr>
        <p:txBody>
          <a:bodyPr/>
          <a:lstStyle/>
          <a:p>
            <a:r>
              <a:rPr lang="de-DE" dirty="0" err="1"/>
              <a:t>Settings.fxml</a:t>
            </a:r>
            <a:br>
              <a:rPr lang="de-DE" dirty="0"/>
            </a:br>
            <a:r>
              <a:rPr lang="de-DE" dirty="0" err="1"/>
              <a:t>Konfigurations</a:t>
            </a:r>
            <a:r>
              <a:rPr lang="de-DE" dirty="0"/>
              <a:t> – Tab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12343" y="1788584"/>
            <a:ext cx="6869544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800" dirty="0"/>
              <a:t>Stellt Bedienelemente zur Herstellung einer</a:t>
            </a:r>
            <a:br>
              <a:rPr lang="de-DE" sz="2800" dirty="0"/>
            </a:br>
            <a:r>
              <a:rPr lang="de-DE" sz="2800" dirty="0"/>
              <a:t> Verbindung zum Server bereit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/>
              <a:t>Eingabe des Hostnamens oder der IP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/>
              <a:t>Herstellen und Trennen der Verbindung durch </a:t>
            </a:r>
            <a:br>
              <a:rPr lang="de-DE" sz="2400" dirty="0"/>
            </a:br>
            <a:r>
              <a:rPr lang="de-DE" sz="2400" dirty="0"/>
              <a:t>einen (1) Button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400" dirty="0"/>
              <a:t>Bei erfolgter Verbindung Bestätigung dieser durch aktualisieren des Button Textes zu „Verbindung trennen“ und Meldung auf der Statusleiste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50" y="446261"/>
            <a:ext cx="2989978" cy="55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461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de-DE" sz="4000" dirty="0"/>
              <a:t>Vergleich Minimalanforderungen – Leistungen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Bidirektionale Kommunikation vom Client über den Server zur Märklin Central Station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Steuerung von mehreren Loks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Geschwindigkeit, Richtung, Start, Stopp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Stellen von Weichen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Steuerung der Drehscheibe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 err="1"/>
              <a:t>Notaus</a:t>
            </a:r>
            <a:r>
              <a:rPr lang="de-DE" dirty="0"/>
              <a:t> der Märklin Central Station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Statusausgaben von Loks, Weichen und der Drehscheibe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Einfaches GUI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de-DE" dirty="0"/>
              <a:t>Alle Programme müssen auf den Labor PCs laufen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35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41324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de-DE" sz="4000" dirty="0"/>
              <a:t>Vergleich Zusatzanforderungen – Leistungen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Sonderfunktionen der Züge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de-DE" sz="2000" dirty="0"/>
              <a:t>Modellabhängig, z. B. Licht, Dampf, Signalhorn, etc.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400" dirty="0"/>
              <a:t>Multi-Client-Fähigkeit: Zugriff durch mehr als ein Bediengerät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Benutzerverwaltung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Einpflegen von Benutzern; Authentifizierung von Benutzern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400" dirty="0"/>
              <a:t>Statusausgaben von Loks, Weichen und der Drehscheibe synchron auf allen Clients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sz="2400" dirty="0"/>
              <a:t>GUI mit strukturierter Navigation und mehreren Screens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36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4501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Potentielle Ergänzungen, auf die mangels einer Benotung verzichtet wurden: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Nutzerverwaltung auf Client- und Serverseite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Sonderfunktionen der Züge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Erweiterte Drehscheiben-Steuerung – gezieltes Anfahren bekannter Positionen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2400" dirty="0"/>
              <a:t> Performance-Evaluation – Laufzeitmessungen zwischen Client – Server – CS2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67339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Vielen Dank für Ihre und Eure Aufmerksamkeit!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38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4484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502277" y="1127759"/>
            <a:ext cx="3232597" cy="1024891"/>
          </a:xfrm>
        </p:spPr>
        <p:txBody>
          <a:bodyPr/>
          <a:lstStyle/>
          <a:p>
            <a:r>
              <a:rPr lang="de-DE" dirty="0"/>
              <a:t>Bildquellen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826358" y="800100"/>
            <a:ext cx="649224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[cs2CAN]</a:t>
            </a:r>
            <a:br>
              <a:rPr lang="en-US" dirty="0"/>
            </a:br>
            <a:r>
              <a:rPr lang="de-DE" dirty="0"/>
              <a:t>Märklin cs2CAN Protokoll</a:t>
            </a:r>
            <a:br>
              <a:rPr lang="de-DE" dirty="0"/>
            </a:br>
            <a:r>
              <a:rPr lang="de-DE" dirty="0">
                <a:hlinkClick r:id="rId2"/>
              </a:rPr>
              <a:t>http://www.maerklin.de/fileadmin/media/service/software-updates/cs2CAN-Protokoll-2_0.pdf</a:t>
            </a:r>
            <a:endParaRPr lang="de-DE" dirty="0"/>
          </a:p>
          <a:p>
            <a:r>
              <a:rPr lang="de-DE" dirty="0"/>
              <a:t>[</a:t>
            </a:r>
            <a:r>
              <a:rPr lang="de-DE" dirty="0" err="1"/>
              <a:t>makery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 err="1"/>
              <a:t>JavaFX</a:t>
            </a:r>
            <a:r>
              <a:rPr lang="de-DE" dirty="0"/>
              <a:t> 8 Tutorial </a:t>
            </a:r>
            <a:br>
              <a:rPr lang="de-DE" dirty="0"/>
            </a:br>
            <a:r>
              <a:rPr lang="de-DE" dirty="0"/>
              <a:t>Model-View-Controller Konzept und Beispielumsetzung</a:t>
            </a:r>
            <a:br>
              <a:rPr lang="de-DE" dirty="0"/>
            </a:br>
            <a:r>
              <a:rPr lang="de-DE" dirty="0">
                <a:hlinkClick r:id="rId3"/>
              </a:rPr>
              <a:t>http://code.makery.ch/library/javafx-8-tutorial</a:t>
            </a:r>
            <a:endParaRPr lang="de-DE" dirty="0"/>
          </a:p>
          <a:p>
            <a:r>
              <a:rPr lang="de-DE" dirty="0"/>
              <a:t>[</a:t>
            </a:r>
            <a:r>
              <a:rPr lang="de-DE" dirty="0" err="1"/>
              <a:t>benGale</a:t>
            </a:r>
            <a:r>
              <a:rPr lang="de-DE" dirty="0"/>
              <a:t>]</a:t>
            </a:r>
            <a:br>
              <a:rPr lang="de-DE" dirty="0"/>
            </a:br>
            <a:r>
              <a:rPr lang="en-US" dirty="0"/>
              <a:t>Creating a reusable JavaFX custom control</a:t>
            </a:r>
            <a:br>
              <a:rPr lang="de-DE" dirty="0"/>
            </a:br>
            <a:r>
              <a:rPr lang="de-DE" dirty="0">
                <a:hlinkClick r:id="rId4"/>
              </a:rPr>
              <a:t>https://programmingwithpassion.wordpress.com/2013/07/07/creating-a-reusable-javafx-custom-control/</a:t>
            </a:r>
            <a:endParaRPr lang="de-DE" dirty="0"/>
          </a:p>
          <a:p>
            <a:r>
              <a:rPr lang="de-DE" dirty="0"/>
              <a:t>[</a:t>
            </a:r>
            <a:r>
              <a:rPr lang="de-DE" dirty="0" err="1"/>
              <a:t>javaFX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 err="1"/>
              <a:t>JavaFX</a:t>
            </a:r>
            <a:r>
              <a:rPr lang="de-DE" dirty="0"/>
              <a:t> API </a:t>
            </a:r>
            <a:r>
              <a:rPr lang="de-DE" dirty="0" err="1"/>
              <a:t>Documentation</a:t>
            </a:r>
            <a:br>
              <a:rPr lang="de-DE" dirty="0"/>
            </a:br>
            <a:r>
              <a:rPr lang="de-DE" dirty="0">
                <a:hlinkClick r:id="rId5"/>
              </a:rPr>
              <a:t>http://docs.oracle.com/javase/8/javafx/api/toc.htm</a:t>
            </a:r>
            <a:endParaRPr lang="de-DE" dirty="0"/>
          </a:p>
          <a:p>
            <a:r>
              <a:rPr lang="de-DE" dirty="0"/>
              <a:t>[</a:t>
            </a:r>
            <a:r>
              <a:rPr lang="de-DE" dirty="0" err="1"/>
              <a:t>controlsFX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 err="1"/>
              <a:t>ControlsFX</a:t>
            </a:r>
            <a:r>
              <a:rPr lang="de-DE" dirty="0"/>
              <a:t> API </a:t>
            </a:r>
            <a:r>
              <a:rPr lang="de-DE" dirty="0" err="1"/>
              <a:t>Documentation</a:t>
            </a:r>
            <a:br>
              <a:rPr lang="de-DE" dirty="0"/>
            </a:br>
            <a:r>
              <a:rPr lang="de-DE" dirty="0">
                <a:hlinkClick r:id="rId6"/>
              </a:rPr>
              <a:t>http://controlsfx.bitbucket.org/</a:t>
            </a:r>
            <a:endParaRPr lang="de-DE" dirty="0"/>
          </a:p>
          <a:p>
            <a:r>
              <a:rPr lang="de-DE" dirty="0"/>
              <a:t>[</a:t>
            </a:r>
            <a:r>
              <a:rPr lang="de-DE" dirty="0" err="1"/>
              <a:t>moodle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/>
              <a:t>Kursseite Vertiefung Informatik</a:t>
            </a:r>
            <a:br>
              <a:rPr lang="de-DE" dirty="0"/>
            </a:br>
            <a:r>
              <a:rPr lang="de-DE" dirty="0">
                <a:hlinkClick r:id="rId7"/>
              </a:rPr>
              <a:t>https://moodle.hs-bochum.de/course/view.php?id=125</a:t>
            </a:r>
            <a:endParaRPr lang="de-DE" dirty="0"/>
          </a:p>
          <a:p>
            <a:r>
              <a:rPr lang="de-DE" dirty="0"/>
              <a:t>Alle Onlinequellen aufgerufen am 3.1.2017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8558011" y="6477078"/>
            <a:ext cx="3251915" cy="380922"/>
          </a:xfrm>
        </p:spPr>
        <p:txBody>
          <a:bodyPr/>
          <a:lstStyle/>
          <a:p>
            <a:pPr algn="r"/>
            <a:fld id="{95AC58F8-57DF-46FF-B146-E64BCA127DC6}" type="datetime2">
              <a:rPr lang="de-DE" sz="1400" smtClean="0"/>
              <a:pPr algn="r"/>
              <a:t>Sonntag, 15. Januar 2017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half" idx="2"/>
          </p:nvPr>
        </p:nvSpPr>
        <p:spPr>
          <a:xfrm>
            <a:off x="620199" y="2152649"/>
            <a:ext cx="3200400" cy="3743325"/>
          </a:xfrm>
        </p:spPr>
        <p:txBody>
          <a:bodyPr>
            <a:normAutofit/>
          </a:bodyPr>
          <a:lstStyle/>
          <a:p>
            <a:r>
              <a:rPr lang="de-DE" dirty="0"/>
              <a:t>Lokomotiven-Bilder in der GUI </a:t>
            </a:r>
            <a:br>
              <a:rPr lang="de-DE" dirty="0"/>
            </a:br>
            <a:r>
              <a:rPr lang="de-DE" dirty="0"/>
              <a:t>Gebr. Märklin &amp; Cie. GmbH</a:t>
            </a:r>
            <a:br>
              <a:rPr lang="de-DE" dirty="0"/>
            </a:br>
            <a:r>
              <a:rPr lang="de-DE" dirty="0"/>
              <a:t>http://www.maerklin.de/de/</a:t>
            </a:r>
          </a:p>
          <a:p>
            <a:r>
              <a:rPr lang="de-DE" dirty="0"/>
              <a:t>BO-Logo &amp; CVH Logo</a:t>
            </a:r>
            <a:br>
              <a:rPr lang="de-DE" dirty="0"/>
            </a:br>
            <a:r>
              <a:rPr lang="de-DE" dirty="0"/>
              <a:t>Hochschule Bochum</a:t>
            </a:r>
            <a:br>
              <a:rPr lang="de-DE" dirty="0"/>
            </a:br>
            <a:r>
              <a:rPr lang="de-DE" dirty="0"/>
              <a:t>http://www.hs-bochum.de/campus-velbert-heiligenhaus.html</a:t>
            </a:r>
          </a:p>
          <a:p>
            <a:r>
              <a:rPr lang="de-DE" dirty="0" err="1"/>
              <a:t>Hattu</a:t>
            </a:r>
            <a:r>
              <a:rPr lang="de-DE" dirty="0"/>
              <a:t> Häschen</a:t>
            </a:r>
            <a:br>
              <a:rPr lang="de-DE" dirty="0"/>
            </a:br>
            <a:r>
              <a:rPr lang="de-DE" dirty="0"/>
              <a:t>MOSES </a:t>
            </a:r>
            <a:r>
              <a:rPr lang="de-DE"/>
              <a:t>VERLAG </a:t>
            </a:r>
            <a:br>
              <a:rPr lang="de-DE"/>
            </a:br>
            <a:r>
              <a:rPr lang="de-DE"/>
              <a:t>© </a:t>
            </a:r>
            <a:r>
              <a:rPr lang="de-DE" dirty="0" err="1"/>
              <a:t>Grosse</a:t>
            </a:r>
            <a:r>
              <a:rPr lang="de-DE" dirty="0"/>
              <a:t> </a:t>
            </a:r>
            <a:r>
              <a:rPr lang="de-DE" dirty="0" err="1"/>
              <a:t>Holtforth</a:t>
            </a:r>
            <a:r>
              <a:rPr lang="de-DE" dirty="0"/>
              <a:t>, Isabel</a:t>
            </a:r>
          </a:p>
          <a:p>
            <a:r>
              <a:rPr lang="de-DE" dirty="0"/>
              <a:t>Alle Bildrechte verbleiben bei den Eigentümern.</a:t>
            </a:r>
          </a:p>
          <a:p>
            <a:r>
              <a:rPr lang="de-DE" dirty="0"/>
              <a:t>Eine Weitergabe ist nur hochschulintern gestattet!</a:t>
            </a:r>
          </a:p>
        </p:txBody>
      </p:sp>
      <p:sp>
        <p:nvSpPr>
          <p:cNvPr id="9" name="Rechteck 8"/>
          <p:cNvSpPr/>
          <p:nvPr/>
        </p:nvSpPr>
        <p:spPr>
          <a:xfrm>
            <a:off x="4721377" y="140525"/>
            <a:ext cx="1649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Quellen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771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Server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0233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200" dirty="0"/>
              <a:t>Das Märklin-Protokoll (UDP)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Das Server-Client-Protokoll (TCP)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4</a:t>
            </a:fld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9298696" y="6428721"/>
            <a:ext cx="2472271" cy="365125"/>
          </a:xfrm>
        </p:spPr>
        <p:txBody>
          <a:bodyPr/>
          <a:lstStyle/>
          <a:p>
            <a:fld id="{9C1CD7B6-1C72-4824-A0BB-78339FAABEA7}" type="datetime2">
              <a:rPr lang="de-DE" smtClean="0"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0702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Download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8609526" y="6478073"/>
            <a:ext cx="3200400" cy="277891"/>
          </a:xfrm>
        </p:spPr>
        <p:txBody>
          <a:bodyPr>
            <a:normAutofit fontScale="92500" lnSpcReduction="10000"/>
          </a:bodyPr>
          <a:lstStyle/>
          <a:p>
            <a:pPr algn="r"/>
            <a:fld id="{D8C368D4-90CF-4024-804F-2454FE7CE990}" type="datetime2">
              <a:rPr lang="de-DE" smtClean="0"/>
              <a:pPr algn="r"/>
              <a:t>Sonntag, 15. Januar 2017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half" idx="2"/>
          </p:nvPr>
        </p:nvSpPr>
        <p:spPr>
          <a:xfrm>
            <a:off x="534474" y="2770538"/>
            <a:ext cx="3200400" cy="3379124"/>
          </a:xfrm>
        </p:spPr>
        <p:txBody>
          <a:bodyPr/>
          <a:lstStyle/>
          <a:p>
            <a:r>
              <a:rPr lang="de-DE" dirty="0"/>
              <a:t>Zur hochschulinternen Verwendung:</a:t>
            </a:r>
            <a:br>
              <a:rPr lang="de-DE" dirty="0"/>
            </a:br>
            <a:r>
              <a:rPr lang="de-DE" dirty="0">
                <a:hlinkClick r:id="rId2"/>
              </a:rPr>
              <a:t>https://gitlab.cvh-server.de/lf.ps/VInf/</a:t>
            </a:r>
            <a:endParaRPr lang="de-DE" dirty="0"/>
          </a:p>
        </p:txBody>
      </p:sp>
      <p:pic>
        <p:nvPicPr>
          <p:cNvPr id="2050" name="Picture 2" descr="https://www.qrcode-monkey.de/temp/qrcodedcdcd9fe1363bbed002f2b63cb34e12b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983" y="327818"/>
            <a:ext cx="5700292" cy="570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193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Märklin Protokoll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876453"/>
            <a:ext cx="10058400" cy="3522366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9394521" y="5699342"/>
            <a:ext cx="165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vgl. cs2CAN, S.5</a:t>
            </a:r>
          </a:p>
        </p:txBody>
      </p:sp>
    </p:spTree>
    <p:extLst>
      <p:ext uri="{BB962C8B-B14F-4D97-AF65-F5344CB8AC3E}">
        <p14:creationId xmlns:p14="http://schemas.microsoft.com/office/powerpoint/2010/main" val="267048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Märklin Protokoll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 Ethernet werden immer Pakete mit 13 Bytes übertragen, unabhängig von der CAN - Datagramgröße, da das CAN - Ethernet - Gateway Pakete anderer Länge verwirft.</a:t>
            </a:r>
          </a:p>
          <a:p>
            <a:r>
              <a:rPr lang="de-DE" dirty="0"/>
              <a:t>Die Bytes in der CAN- Botschaft werden folgendermaßen in dem UDP-Paket eingepackt:</a:t>
            </a:r>
          </a:p>
          <a:p>
            <a:r>
              <a:rPr lang="de-DE" dirty="0"/>
              <a:t>- Bytes 1 bis 4 sind die Meldungskennung.</a:t>
            </a:r>
          </a:p>
          <a:p>
            <a:r>
              <a:rPr lang="de-DE" dirty="0"/>
              <a:t>- Byte 5 entspricht dem DLC der CAN-Meldung.</a:t>
            </a:r>
          </a:p>
          <a:p>
            <a:r>
              <a:rPr lang="de-DE" dirty="0"/>
              <a:t>- Bytes 6 - 13 sind die entsprechenden Nutzdaten. </a:t>
            </a:r>
            <a:br>
              <a:rPr lang="de-DE" dirty="0"/>
            </a:br>
            <a:r>
              <a:rPr lang="de-DE" dirty="0"/>
              <a:t>  Dabei nicht benötigte Bytes sind mit 00 zu füllen.</a:t>
            </a:r>
          </a:p>
          <a:p>
            <a:pPr algn="r"/>
            <a:r>
              <a:rPr lang="de-DE" dirty="0"/>
              <a:t>vgl. cs2CAN, S.7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7968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3071812"/>
            <a:ext cx="4762500" cy="32623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Mysterium der Meldungskennung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3487" y="1788584"/>
            <a:ext cx="10058400" cy="4345516"/>
          </a:xfrm>
        </p:spPr>
        <p:txBody>
          <a:bodyPr>
            <a:normAutofit/>
          </a:bodyPr>
          <a:lstStyle/>
          <a:p>
            <a:r>
              <a:rPr lang="de-DE" sz="2400" dirty="0"/>
              <a:t>Märklin cs2CAN, Kapitel 1.2.7: „Bytes 1 bis 4 sind die Meldungskennung.“</a:t>
            </a:r>
            <a:br>
              <a:rPr lang="de-DE" sz="2400" dirty="0"/>
            </a:br>
            <a:r>
              <a:rPr lang="de-DE" sz="2400" dirty="0"/>
              <a:t>Märklin cs2CAN, Kapitel 1.1: „29 Bit Meldungskennung“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sz="4000" dirty="0"/>
              <a:t>Märklin: 4 * 8 = 29!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6" name="Inhaltsplatzhalter 6"/>
          <p:cNvPicPr>
            <a:picLocks noChangeAspect="1"/>
          </p:cNvPicPr>
          <p:nvPr/>
        </p:nvPicPr>
        <p:blipFill rotWithShape="1">
          <a:blip r:embed="rId3"/>
          <a:srcRect l="1254" t="56073" r="68548" b="3915"/>
          <a:stretch/>
        </p:blipFill>
        <p:spPr>
          <a:xfrm>
            <a:off x="1375886" y="2660938"/>
            <a:ext cx="3729513" cy="173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5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Lüge des Hash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14899" y="1788584"/>
            <a:ext cx="6366987" cy="4023360"/>
          </a:xfrm>
        </p:spPr>
        <p:txBody>
          <a:bodyPr>
            <a:normAutofit/>
          </a:bodyPr>
          <a:lstStyle/>
          <a:p>
            <a:r>
              <a:rPr lang="de-DE" dirty="0"/>
              <a:t>„Der Hash dient dazu, die CAN Meldungen mit hoher Wahrscheinlichkeit kollisionsfrei zu gestalten. </a:t>
            </a:r>
            <a:br>
              <a:rPr lang="de-DE" dirty="0"/>
            </a:br>
            <a:r>
              <a:rPr lang="de-DE" dirty="0"/>
              <a:t>Dieser 16 Bit Wert wird gebildet aus der UID Hash. </a:t>
            </a:r>
          </a:p>
          <a:p>
            <a:r>
              <a:rPr lang="de-DE" dirty="0"/>
              <a:t>Berechnung: 16 Bit High UID XOR 16 Bit Low der UID.</a:t>
            </a:r>
          </a:p>
          <a:p>
            <a:r>
              <a:rPr lang="de-DE" dirty="0"/>
              <a:t>Danach werden die Bits entsprechend zur CS1 Unterscheidung gesetzt.“</a:t>
            </a:r>
          </a:p>
          <a:p>
            <a:pPr algn="r"/>
            <a:r>
              <a:rPr lang="de-DE" dirty="0"/>
              <a:t>vgl. cs2CAN, S6</a:t>
            </a:r>
          </a:p>
          <a:p>
            <a:r>
              <a:rPr lang="de-DE" dirty="0"/>
              <a:t>Dies widerspricht in jeder Hinsicht den mittels UDP </a:t>
            </a:r>
            <a:r>
              <a:rPr lang="de-DE" dirty="0" err="1"/>
              <a:t>Sniffer</a:t>
            </a:r>
            <a:r>
              <a:rPr lang="de-DE" dirty="0"/>
              <a:t> gewonnenen, praktischen Erkenntnissen.</a:t>
            </a:r>
          </a:p>
          <a:p>
            <a:r>
              <a:rPr lang="de-DE" dirty="0"/>
              <a:t>Diese suggerieren eine statische Prüfsumme von 0x0778, womit diese effektiv nutzlos ist.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27" y="1737360"/>
            <a:ext cx="3721101" cy="447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5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einzig wahre Meldungskennung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378389"/>
              </p:ext>
            </p:extLst>
          </p:nvPr>
        </p:nvGraphicFramePr>
        <p:xfrm>
          <a:off x="1223963" y="1881768"/>
          <a:ext cx="100583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723">
                  <a:extLst>
                    <a:ext uri="{9D8B030D-6E8A-4147-A177-3AD203B41FA5}">
                      <a16:colId xmlns:a16="http://schemas.microsoft.com/office/drawing/2014/main" val="1984994167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13833283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201994472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3877515350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4066898427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466749190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970739542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646124092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3094490928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3704710554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593182266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4091698089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625037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028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PRIO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CMD</a:t>
                      </a: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HASH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DLC</a:t>
                      </a:r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UID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Befehlsdaten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212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0x78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Länge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Märklin ID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376964"/>
                  </a:ext>
                </a:extLst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CC619-39C7-4DA4-A7CD-EA016960C5DC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9DF545-3804-495E-A9B5-947FD59056D2}" type="datetime2">
              <a:rPr lang="de-DE" smtClean="0"/>
              <a:pPr/>
              <a:t>Sonntag, 15. Januar 2017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383832"/>
              </p:ext>
            </p:extLst>
          </p:nvPr>
        </p:nvGraphicFramePr>
        <p:xfrm>
          <a:off x="1223963" y="3689577"/>
          <a:ext cx="100583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723">
                  <a:extLst>
                    <a:ext uri="{9D8B030D-6E8A-4147-A177-3AD203B41FA5}">
                      <a16:colId xmlns:a16="http://schemas.microsoft.com/office/drawing/2014/main" val="341153198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64574115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169406304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134662572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220828578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42770325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072564397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374840507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770398533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28025798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54171115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2608006237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3843456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latin typeface="+mn-lt"/>
                        </a:rPr>
                        <a:t>Byte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528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PRIO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CMD</a:t>
                      </a: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HASH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DLC</a:t>
                      </a:r>
                    </a:p>
                  </a:txBody>
                  <a:tcPr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UID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Befehlsdaten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396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FFC000"/>
                          </a:solidFill>
                          <a:latin typeface="+mj-lt"/>
                        </a:rPr>
                        <a:t>0x08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0x78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bg1"/>
                          </a:solidFill>
                          <a:latin typeface="+mj-lt"/>
                        </a:rPr>
                        <a:t>0x00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B0F0"/>
                          </a:solidFill>
                          <a:latin typeface="+mj-lt"/>
                        </a:rPr>
                        <a:t>0x40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rgbClr val="00B050"/>
                          </a:solidFill>
                          <a:latin typeface="+mj-lt"/>
                        </a:rPr>
                        <a:t>0x02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0x01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+mj-lt"/>
                        </a:rPr>
                        <a:t>0x2C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9966850"/>
                  </a:ext>
                </a:extLst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097280" y="3251340"/>
            <a:ext cx="8022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bg1"/>
                </a:solidFill>
              </a:rPr>
              <a:t>Beispiel: Lok mit </a:t>
            </a:r>
            <a:r>
              <a:rPr lang="de-DE" sz="2000" dirty="0">
                <a:solidFill>
                  <a:srgbClr val="00B0F0"/>
                </a:solidFill>
              </a:rPr>
              <a:t>MFX</a:t>
            </a:r>
            <a:r>
              <a:rPr lang="de-DE" sz="2000" dirty="0">
                <a:solidFill>
                  <a:schemeClr val="bg1"/>
                </a:solidFill>
              </a:rPr>
              <a:t> Adresse </a:t>
            </a:r>
            <a:r>
              <a:rPr lang="de-DE" sz="2000" dirty="0">
                <a:solidFill>
                  <a:srgbClr val="00B050"/>
                </a:solidFill>
              </a:rPr>
              <a:t>2</a:t>
            </a:r>
            <a:r>
              <a:rPr lang="de-DE" sz="2000" dirty="0">
                <a:solidFill>
                  <a:schemeClr val="bg1"/>
                </a:solidFill>
              </a:rPr>
              <a:t> auf </a:t>
            </a:r>
            <a:r>
              <a:rPr lang="de-DE" sz="2000" dirty="0">
                <a:solidFill>
                  <a:srgbClr val="FFC000"/>
                </a:solidFill>
              </a:rPr>
              <a:t>Geschwindigkeit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300 </a:t>
            </a:r>
            <a:r>
              <a:rPr lang="de-DE" sz="2000" dirty="0">
                <a:solidFill>
                  <a:schemeClr val="bg1"/>
                </a:solidFill>
              </a:rPr>
              <a:t>( = 0x012C) setzen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223963" y="5153744"/>
            <a:ext cx="9462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Beachtet man die Eigenarten der UDP Umsetzung des Märklin Protokolls, so können die Werte für 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CMD, UID und die Befehlsdaten einfach der cs2CAN Dokumentation entnommen werden. 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Diesbezüglich ist diese korrekt.</a:t>
            </a:r>
          </a:p>
        </p:txBody>
      </p:sp>
    </p:spTree>
    <p:extLst>
      <p:ext uri="{BB962C8B-B14F-4D97-AF65-F5344CB8AC3E}">
        <p14:creationId xmlns:p14="http://schemas.microsoft.com/office/powerpoint/2010/main" val="25475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Rückblick">
  <a:themeElements>
    <a:clrScheme name="BO Darksid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FC7204"/>
      </a:accent1>
      <a:accent2>
        <a:srgbClr val="E3001B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A4A4A4"/>
      </a:dk1>
      <a:lt1>
        <a:sysClr val="window" lastClr="373737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1419</Words>
  <Application>Microsoft Office PowerPoint</Application>
  <PresentationFormat>Breitbild</PresentationFormat>
  <Paragraphs>455</Paragraphs>
  <Slides>40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6" baseType="lpstr">
      <vt:lpstr>Arial</vt:lpstr>
      <vt:lpstr>Calibri</vt:lpstr>
      <vt:lpstr>Calibri Light</vt:lpstr>
      <vt:lpstr>Consolas</vt:lpstr>
      <vt:lpstr>Wingdings</vt:lpstr>
      <vt:lpstr>Rückblick</vt:lpstr>
      <vt:lpstr>Märklin Control Projektvorstellung</vt:lpstr>
      <vt:lpstr>Gliederung</vt:lpstr>
      <vt:lpstr>Zielsetzung</vt:lpstr>
      <vt:lpstr>Server</vt:lpstr>
      <vt:lpstr>Das Märklin Protokoll</vt:lpstr>
      <vt:lpstr>Das Märklin Protokoll</vt:lpstr>
      <vt:lpstr>Das Mysterium der Meldungskennung </vt:lpstr>
      <vt:lpstr>Die Lüge des Hash</vt:lpstr>
      <vt:lpstr>Die einzig wahre Meldungskennung</vt:lpstr>
      <vt:lpstr>Server</vt:lpstr>
      <vt:lpstr>Server</vt:lpstr>
      <vt:lpstr>Server</vt:lpstr>
      <vt:lpstr>Server</vt:lpstr>
      <vt:lpstr>Server</vt:lpstr>
      <vt:lpstr>Client</vt:lpstr>
      <vt:lpstr>Kommunikation mit dem Server</vt:lpstr>
      <vt:lpstr>Kommunikation mit dem Server</vt:lpstr>
      <vt:lpstr>Kommunikation mit dem Server</vt:lpstr>
      <vt:lpstr>Kommunikation mit dem Server</vt:lpstr>
      <vt:lpstr>Models - Statusabbilder der Objekte</vt:lpstr>
      <vt:lpstr>GUI – Grafische Benutzeroberfläche</vt:lpstr>
      <vt:lpstr>RootLayout.fxml Das Basislayout der GUI</vt:lpstr>
      <vt:lpstr>RootLayoutController.java</vt:lpstr>
      <vt:lpstr>Erweiterung des Basislayouts Dynamisch generierte Tabs</vt:lpstr>
      <vt:lpstr>Engines.fxml Lokomotiven – Tab</vt:lpstr>
      <vt:lpstr>EngineController.java - Listener</vt:lpstr>
      <vt:lpstr>SwitchList.fxml Weichen – Tab</vt:lpstr>
      <vt:lpstr>SwitchListController.java Dynamisches Anlegen von Bedienelementen</vt:lpstr>
      <vt:lpstr>Switch.fxml</vt:lpstr>
      <vt:lpstr>PowerPoint-Präsentation</vt:lpstr>
      <vt:lpstr>SwitchControl.java - Constructor</vt:lpstr>
      <vt:lpstr>SwitchControl.java – initialize()</vt:lpstr>
      <vt:lpstr>Turntable.fxml Drehteller – Tab</vt:lpstr>
      <vt:lpstr>Settings.fxml Konfigurations – Tab</vt:lpstr>
      <vt:lpstr>Vergleich Minimalanforderungen – Leistungen</vt:lpstr>
      <vt:lpstr>Vergleich Zusatzanforderungen – Leistungen</vt:lpstr>
      <vt:lpstr>Ausblick</vt:lpstr>
      <vt:lpstr>Vielen Dank für Ihre und Eure Aufmerksamkeit!</vt:lpstr>
      <vt:lpstr>Bildquellen</vt:lpstr>
      <vt:lpstr>Download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4G - die vierte Mobilfunkgeneration</dc:title>
  <dc:creator>Peter Wiese;lukas.friedrichsen@hs-bochum.de;Philipp Stenkamp</dc:creator>
  <cp:lastModifiedBy>Philipp Stenkamp</cp:lastModifiedBy>
  <cp:revision>188</cp:revision>
  <dcterms:created xsi:type="dcterms:W3CDTF">2016-05-12T08:42:56Z</dcterms:created>
  <dcterms:modified xsi:type="dcterms:W3CDTF">2017-01-15T11:49:54Z</dcterms:modified>
</cp:coreProperties>
</file>