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6" r:id="rId1"/>
  </p:sldMasterIdLst>
  <p:notesMasterIdLst>
    <p:notesMasterId r:id="rId9"/>
  </p:notesMasterIdLst>
  <p:sldIdLst>
    <p:sldId id="256" r:id="rId2"/>
    <p:sldId id="266" r:id="rId3"/>
    <p:sldId id="306" r:id="rId4"/>
    <p:sldId id="301" r:id="rId5"/>
    <p:sldId id="296" r:id="rId6"/>
    <p:sldId id="305" r:id="rId7"/>
    <p:sldId id="307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7204"/>
    <a:srgbClr val="F83D02"/>
    <a:srgbClr val="E3001B"/>
    <a:srgbClr val="576052"/>
    <a:srgbClr val="4F67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18" autoAdjust="0"/>
    <p:restoredTop sz="94384" autoAdjust="0"/>
  </p:normalViewPr>
  <p:slideViewPr>
    <p:cSldViewPr snapToGrid="0">
      <p:cViewPr varScale="1">
        <p:scale>
          <a:sx n="71" d="100"/>
          <a:sy n="71" d="100"/>
        </p:scale>
        <p:origin x="49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6" d="100"/>
          <a:sy n="56" d="100"/>
        </p:scale>
        <p:origin x="2856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EE1BF2-D985-4160-A29E-538E4DEB7A68}" type="datetimeFigureOut">
              <a:rPr lang="de-DE" smtClean="0"/>
              <a:t>11.01.2017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B3A20E-481E-44CD-B372-66720F9E7EE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72570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Vorstellung der Vortragenden</a:t>
            </a:r>
          </a:p>
          <a:p>
            <a:r>
              <a:rPr lang="de-DE" dirty="0"/>
              <a:t>Frederick Müller</a:t>
            </a:r>
          </a:p>
          <a:p>
            <a:r>
              <a:rPr lang="de-DE" dirty="0"/>
              <a:t>Lukas Friedrichsen</a:t>
            </a:r>
          </a:p>
          <a:p>
            <a:r>
              <a:rPr lang="de-DE" dirty="0"/>
              <a:t>Philipp Stenkamp</a:t>
            </a:r>
          </a:p>
          <a:p>
            <a:r>
              <a:rPr lang="de-DE" dirty="0"/>
              <a:t>Studierende der HS BO am CVH</a:t>
            </a:r>
          </a:p>
          <a:p>
            <a:r>
              <a:rPr lang="de-DE" dirty="0"/>
              <a:t>Mechatronik &amp; IT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3A20E-481E-44CD-B372-66720F9E7EE9}" type="slidenum">
              <a:rPr lang="de-DE" smtClean="0"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567096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Müller: Motivation, Zielsetzung und LTE</a:t>
            </a:r>
          </a:p>
          <a:p>
            <a:r>
              <a:rPr lang="de-DE" dirty="0"/>
              <a:t>Friedrichsen: LTE </a:t>
            </a:r>
            <a:r>
              <a:rPr lang="de-DE" dirty="0" err="1"/>
              <a:t>Advanced</a:t>
            </a:r>
            <a:endParaRPr lang="de-DE" dirty="0"/>
          </a:p>
          <a:p>
            <a:r>
              <a:rPr lang="de-DE" dirty="0"/>
              <a:t>Stenkamp: Ausblick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3A20E-481E-44CD-B372-66720F9E7EE9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18207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Beispiel für flache </a:t>
            </a:r>
            <a:r>
              <a:rPr lang="de-DE" dirty="0" err="1"/>
              <a:t>Hirarchie</a:t>
            </a:r>
            <a:endParaRPr lang="de-DE" dirty="0"/>
          </a:p>
          <a:p>
            <a:endParaRPr lang="de-DE" dirty="0"/>
          </a:p>
          <a:p>
            <a:r>
              <a:rPr lang="de-DE" dirty="0"/>
              <a:t>Rechts noch Beispiel für </a:t>
            </a:r>
            <a:r>
              <a:rPr lang="de-DE" dirty="0" err="1"/>
              <a:t>CoMP</a:t>
            </a:r>
            <a:r>
              <a:rPr lang="de-DE" dirty="0"/>
              <a:t> – Zusammenarbeit der Basisstationen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3A20E-481E-44CD-B372-66720F9E7EE9}" type="slidenum">
              <a:rPr lang="de-DE" smtClean="0"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362234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3A20E-481E-44CD-B372-66720F9E7EE9}" type="slidenum">
              <a:rPr lang="de-DE" smtClean="0"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58058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Peter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3A20E-481E-44CD-B372-66720F9E7EE9}" type="slidenum">
              <a:rPr lang="de-DE" smtClean="0"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9936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1752600"/>
            <a:ext cx="10058400" cy="2572512"/>
          </a:xfrm>
        </p:spPr>
        <p:txBody>
          <a:bodyPr anchor="ctr">
            <a:normAutofit/>
          </a:bodyPr>
          <a:lstStyle>
            <a:lvl1pPr algn="ctr">
              <a:lnSpc>
                <a:spcPct val="85000"/>
              </a:lnSpc>
              <a:defRPr sz="8000" spc="-50" baseline="0">
                <a:solidFill>
                  <a:srgbClr val="FC7204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 dirty="0"/>
              <a:t>Formatvorlage des Untertitelmasters durch Klicken bearbeiten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‹Nr.›</a:t>
            </a:fld>
            <a:endParaRPr lang="de-DE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fld id="{72413D8B-43E4-46A2-9351-FB041A8FE287}" type="datetime2">
              <a:rPr lang="de-DE" smtClean="0"/>
              <a:pPr/>
              <a:t>Mittwoch, 11. Januar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56687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fld id="{793FC042-B086-4440-A078-2724CB515D52}" type="datetime2">
              <a:rPr lang="de-DE" smtClean="0"/>
              <a:pPr/>
              <a:t>Mittwoch, 11. Januar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05046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fld id="{0A8C68BA-9343-4AFD-B2D9-EF07F651E844}" type="datetime2">
              <a:rPr lang="de-DE" smtClean="0"/>
              <a:pPr/>
              <a:t>Mittwoch, 11. Januar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57150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3487" y="1788584"/>
            <a:ext cx="10058400" cy="402336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6" name="Slide Number Placeholder 5"/>
          <p:cNvSpPr>
            <a:spLocks noGrp="1" noChangeAspect="1"/>
          </p:cNvSpPr>
          <p:nvPr>
            <p:ph type="sldNum" sz="quarter" idx="12"/>
          </p:nvPr>
        </p:nvSpPr>
        <p:spPr>
          <a:xfrm>
            <a:off x="11776911" y="6467601"/>
            <a:ext cx="295200" cy="288000"/>
          </a:xfrm>
        </p:spPr>
        <p:txBody>
          <a:bodyPr lIns="0" rIns="0"/>
          <a:lstStyle/>
          <a:p>
            <a:fld id="{0FDCC619-39C7-4DA4-A7CD-EA016960C5DC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fld id="{339DF545-3804-495E-A9B5-947FD59056D2}" type="datetime2">
              <a:rPr lang="de-DE" smtClean="0"/>
              <a:pPr/>
              <a:t>Mittwoch, 11. Januar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6608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1752600"/>
            <a:ext cx="10058400" cy="2572512"/>
          </a:xfrm>
        </p:spPr>
        <p:txBody>
          <a:bodyPr anchor="ctr" anchorCtr="0">
            <a:normAutofit/>
          </a:bodyPr>
          <a:lstStyle>
            <a:lvl1pPr algn="ctr">
              <a:lnSpc>
                <a:spcPct val="85000"/>
              </a:lnSpc>
              <a:defRPr sz="8000" b="0">
                <a:solidFill>
                  <a:srgbClr val="FC7204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 algn="ctr">
              <a:buNone/>
              <a:defRPr sz="2400" cap="all" spc="200" baseline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‹Nr.›</a:t>
            </a:fld>
            <a:endParaRPr lang="de-DE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fld id="{95AC58F8-57DF-46FF-B146-E64BCA127DC6}" type="datetime2">
              <a:rPr lang="de-DE" smtClean="0"/>
              <a:pPr/>
              <a:t>Mittwoch, 11. Januar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5758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fld id="{830FA7EF-1280-43FD-923D-7728A241F6B4}" type="datetime2">
              <a:rPr lang="de-DE" smtClean="0"/>
              <a:pPr/>
              <a:t>Mittwoch, 11. Januar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10891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fld id="{E89EA9EA-F9AA-4066-A363-A1ED35DE857C}" type="datetime2">
              <a:rPr lang="de-DE" smtClean="0"/>
              <a:pPr/>
              <a:t>Mittwoch, 11. Januar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78968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fld id="{A9A9B8A3-B72B-4C3D-AF7A-312AD159568E}" type="datetime2">
              <a:rPr lang="de-DE" smtClean="0"/>
              <a:pPr/>
              <a:t>Mittwoch, 11. Januar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83678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de-DE" dirty="0"/>
          </a:p>
        </p:txBody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‹Nr.›</a:t>
            </a:fld>
            <a:endParaRPr lang="de-DE" dirty="0"/>
          </a:p>
        </p:txBody>
      </p:sp>
      <p:grpSp>
        <p:nvGrpSpPr>
          <p:cNvPr id="11" name="Gruppieren 10"/>
          <p:cNvGrpSpPr>
            <a:grpSpLocks noChangeAspect="1"/>
          </p:cNvGrpSpPr>
          <p:nvPr userDrawn="1"/>
        </p:nvGrpSpPr>
        <p:grpSpPr>
          <a:xfrm>
            <a:off x="117763" y="6449396"/>
            <a:ext cx="2107277" cy="378203"/>
            <a:chOff x="4413247" y="4787974"/>
            <a:chExt cx="3582990" cy="643055"/>
          </a:xfrm>
        </p:grpSpPr>
        <p:pic>
          <p:nvPicPr>
            <p:cNvPr id="12" name="Grafik 11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5260990" y="4787974"/>
              <a:ext cx="2735247" cy="643055"/>
            </a:xfrm>
            <a:prstGeom prst="rect">
              <a:avLst/>
            </a:prstGeom>
          </p:spPr>
        </p:pic>
        <p:pic>
          <p:nvPicPr>
            <p:cNvPr id="13" name="Grafik 12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4413247" y="4807024"/>
              <a:ext cx="768353" cy="544249"/>
            </a:xfrm>
            <a:prstGeom prst="rect">
              <a:avLst/>
            </a:prstGeom>
          </p:spPr>
        </p:pic>
      </p:grp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fld id="{1FBE3B5A-7D48-4D3C-95C4-4BC1A7304392}" type="datetime2">
              <a:rPr lang="de-DE" smtClean="0"/>
              <a:pPr/>
              <a:t>Mittwoch, 11. Januar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2807860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0FDCC619-39C7-4DA4-A7CD-EA016960C5DC}" type="slidenum">
              <a:rPr lang="de-DE" smtClean="0"/>
              <a:pPr/>
              <a:t>‹Nr.›</a:t>
            </a:fld>
            <a:endParaRPr lang="de-DE" dirty="0"/>
          </a:p>
        </p:txBody>
      </p:sp>
      <p:grpSp>
        <p:nvGrpSpPr>
          <p:cNvPr id="11" name="Gruppieren 10"/>
          <p:cNvGrpSpPr>
            <a:grpSpLocks noChangeAspect="1"/>
          </p:cNvGrpSpPr>
          <p:nvPr userDrawn="1"/>
        </p:nvGrpSpPr>
        <p:grpSpPr>
          <a:xfrm>
            <a:off x="117763" y="6134100"/>
            <a:ext cx="3864048" cy="693499"/>
            <a:chOff x="4413247" y="4787974"/>
            <a:chExt cx="3582990" cy="643055"/>
          </a:xfrm>
        </p:grpSpPr>
        <p:pic>
          <p:nvPicPr>
            <p:cNvPr id="12" name="Grafik 11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5260990" y="4787974"/>
              <a:ext cx="2735247" cy="643055"/>
            </a:xfrm>
            <a:prstGeom prst="rect">
              <a:avLst/>
            </a:prstGeom>
          </p:spPr>
        </p:pic>
        <p:pic>
          <p:nvPicPr>
            <p:cNvPr id="13" name="Grafik 12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4413247" y="4807024"/>
              <a:ext cx="768353" cy="544249"/>
            </a:xfrm>
            <a:prstGeom prst="rect">
              <a:avLst/>
            </a:prstGeom>
          </p:spPr>
        </p:pic>
      </p:grp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fld id="{D8C368D4-90CF-4024-804F-2454FE7CE990}" type="datetime2">
              <a:rPr lang="de-DE" smtClean="0"/>
              <a:pPr/>
              <a:t>Mittwoch, 11. Januar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51592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4953000"/>
            <a:ext cx="12188825" cy="14287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rgbClr val="FC7204"/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fld id="{0D6A3A1B-1ADF-4ECD-84F0-0BF3CCC906B0}" type="datetime2">
              <a:rPr lang="de-DE" smtClean="0"/>
              <a:pPr/>
              <a:t>Mittwoch, 11. Januar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74295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de-DE" sz="1600" dirty="0"/>
              <a:t>Märklin Control</a:t>
            </a:r>
          </a:p>
        </p:txBody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6" name="Slide Number Placeholder 5"/>
          <p:cNvSpPr>
            <a:spLocks noGrp="1" noChangeAspect="1"/>
          </p:cNvSpPr>
          <p:nvPr>
            <p:ph type="sldNum" sz="quarter" idx="4"/>
          </p:nvPr>
        </p:nvSpPr>
        <p:spPr>
          <a:xfrm>
            <a:off x="11772547" y="6467284"/>
            <a:ext cx="295200" cy="288000"/>
          </a:xfrm>
          <a:prstGeom prst="rect">
            <a:avLst/>
          </a:prstGeom>
          <a:solidFill>
            <a:srgbClr val="FC7204"/>
          </a:solidFill>
        </p:spPr>
        <p:txBody>
          <a:bodyPr vert="horz" lIns="0" tIns="45720" rIns="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fld id="{0FDCC619-39C7-4DA4-A7CD-EA016960C5DC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uppieren 12"/>
          <p:cNvGrpSpPr>
            <a:grpSpLocks noChangeAspect="1"/>
          </p:cNvGrpSpPr>
          <p:nvPr userDrawn="1"/>
        </p:nvGrpSpPr>
        <p:grpSpPr>
          <a:xfrm>
            <a:off x="117763" y="6449396"/>
            <a:ext cx="2107277" cy="378203"/>
            <a:chOff x="4413247" y="4787974"/>
            <a:chExt cx="3582990" cy="643055"/>
          </a:xfrm>
        </p:grpSpPr>
        <p:pic>
          <p:nvPicPr>
            <p:cNvPr id="8" name="Grafik 7"/>
            <p:cNvPicPr>
              <a:picLocks noChangeAspect="1"/>
            </p:cNvPicPr>
            <p:nvPr userDrawn="1"/>
          </p:nvPicPr>
          <p:blipFill>
            <a:blip r:embed="rId13"/>
            <a:stretch>
              <a:fillRect/>
            </a:stretch>
          </p:blipFill>
          <p:spPr>
            <a:xfrm>
              <a:off x="5260990" y="4787974"/>
              <a:ext cx="2735247" cy="643055"/>
            </a:xfrm>
            <a:prstGeom prst="rect">
              <a:avLst/>
            </a:prstGeom>
          </p:spPr>
        </p:pic>
        <p:pic>
          <p:nvPicPr>
            <p:cNvPr id="11" name="Grafik 10"/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4413247" y="4807024"/>
              <a:ext cx="768353" cy="544249"/>
            </a:xfrm>
            <a:prstGeom prst="rect">
              <a:avLst/>
            </a:prstGeom>
          </p:spPr>
        </p:pic>
      </p:grp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9300276" y="6443322"/>
            <a:ext cx="2472271" cy="3359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fld id="{32730DE3-9F20-4512-A7A6-3EFDC364C787}" type="datetime2">
              <a:rPr lang="de-DE" smtClean="0"/>
              <a:pPr/>
              <a:t>Mittwoch, 11. Januar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55927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bg1">
              <a:lumMod val="9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bg1">
              <a:lumMod val="9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bg1">
              <a:lumMod val="9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bg1">
              <a:lumMod val="9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bg1">
              <a:lumMod val="9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hs-bochum.sciebo.de/index.php/s/4KZfBLmyZxVPoGw" TargetMode="Externa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097280" y="1752599"/>
            <a:ext cx="10058400" cy="2587172"/>
          </a:xfrm>
        </p:spPr>
        <p:txBody>
          <a:bodyPr>
            <a:normAutofit/>
          </a:bodyPr>
          <a:lstStyle/>
          <a:p>
            <a:r>
              <a:rPr lang="de-DE" dirty="0"/>
              <a:t>Märklin Control</a:t>
            </a:r>
            <a:br>
              <a:rPr lang="de-DE" dirty="0"/>
            </a:br>
            <a:r>
              <a:rPr lang="de-DE" sz="4400" dirty="0"/>
              <a:t>Java FX 8 Client und Server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70759" y="4488278"/>
            <a:ext cx="10058400" cy="1143000"/>
          </a:xfrm>
        </p:spPr>
        <p:txBody>
          <a:bodyPr/>
          <a:lstStyle/>
          <a:p>
            <a:endParaRPr lang="de-DE" b="1" cap="none" dirty="0">
              <a:solidFill>
                <a:schemeClr val="bg1"/>
              </a:solidFill>
            </a:endParaRPr>
          </a:p>
          <a:p>
            <a:pPr algn="ctr"/>
            <a:r>
              <a:rPr lang="de-DE" b="1" cap="none" dirty="0">
                <a:solidFill>
                  <a:schemeClr val="bg1"/>
                </a:solidFill>
              </a:rPr>
              <a:t>Abschlussprojekt Vertiefung Informatik, </a:t>
            </a:r>
            <a:r>
              <a:rPr lang="de-DE" b="1" dirty="0"/>
              <a:t>17.01.2017</a:t>
            </a:r>
            <a:endParaRPr lang="de-DE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2727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Gliederung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de-DE" sz="3200" dirty="0" err="1"/>
              <a:t>Who‘s</a:t>
            </a:r>
            <a:r>
              <a:rPr lang="de-DE" sz="3200" dirty="0"/>
              <a:t> Who – Namen, Abkürzungen und deren Bedeutung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3200" dirty="0"/>
              <a:t>Die Motivation hinter 4G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3200" dirty="0"/>
              <a:t>Zielsetzung der 4. Generation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3200" dirty="0"/>
              <a:t>LTE – die ersten Gehversuche der 4. Generation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3200" dirty="0"/>
              <a:t>LTE-</a:t>
            </a:r>
            <a:r>
              <a:rPr lang="de-DE" sz="3200" dirty="0" err="1"/>
              <a:t>Advanced</a:t>
            </a:r>
            <a:r>
              <a:rPr lang="de-DE" sz="3200" dirty="0"/>
              <a:t> – die gereifte 4. Generation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3200" dirty="0"/>
              <a:t>Die nächste Generation</a:t>
            </a:r>
          </a:p>
          <a:p>
            <a:pPr marL="0" indent="0">
              <a:buNone/>
            </a:pPr>
            <a:endParaRPr lang="de-DE" sz="3200" dirty="0"/>
          </a:p>
          <a:p>
            <a:pPr marL="457200" indent="-457200">
              <a:buFont typeface="+mj-lt"/>
              <a:buAutoNum type="arabicPeriod"/>
            </a:pPr>
            <a:endParaRPr lang="de-DE" sz="32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2</a:t>
            </a:fld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</p:spPr>
        <p:txBody>
          <a:bodyPr/>
          <a:lstStyle/>
          <a:p>
            <a:fld id="{9C1CD7B6-1C72-4824-A0BB-78339FAABEA7}" type="datetime2">
              <a:rPr lang="de-DE" smtClean="0"/>
              <a:t>Mittwoch, 11. Januar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026481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de-DE" sz="43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3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t>Mittwoch, 11. Januar 2017</a:t>
            </a:fld>
            <a:endParaRPr lang="de-DE" dirty="0"/>
          </a:p>
        </p:txBody>
      </p:sp>
      <p:sp>
        <p:nvSpPr>
          <p:cNvPr id="13" name="Rechteck 12"/>
          <p:cNvSpPr/>
          <p:nvPr/>
        </p:nvSpPr>
        <p:spPr>
          <a:xfrm>
            <a:off x="8588108" y="5871624"/>
            <a:ext cx="10670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vgl. LTE-A</a:t>
            </a:r>
          </a:p>
        </p:txBody>
      </p:sp>
    </p:spTree>
    <p:extLst>
      <p:ext uri="{BB962C8B-B14F-4D97-AF65-F5344CB8AC3E}">
        <p14:creationId xmlns:p14="http://schemas.microsoft.com/office/powerpoint/2010/main" val="21185164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Ausblick: Potentielle Erweiterungen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endParaRPr lang="de-DE" sz="24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4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t>Mittwoch, 11. Januar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58485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de-DE" sz="4400" dirty="0">
                <a:solidFill>
                  <a:schemeClr val="bg1"/>
                </a:solidFill>
                <a:latin typeface="+mn-lt"/>
              </a:rPr>
              <a:t>Vielen Dank für Ihre und Eure Aufmerksamkeit!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idx="1"/>
          </p:nvPr>
        </p:nvSpPr>
        <p:spPr>
          <a:xfrm>
            <a:off x="726141" y="4453128"/>
            <a:ext cx="10744199" cy="1143000"/>
          </a:xfrm>
        </p:spPr>
        <p:txBody>
          <a:bodyPr anchor="b">
            <a:normAutofit/>
          </a:bodyPr>
          <a:lstStyle/>
          <a:p>
            <a:r>
              <a:rPr lang="en-US" dirty="0" err="1"/>
              <a:t>Janosch</a:t>
            </a:r>
            <a:r>
              <a:rPr lang="en-US" dirty="0"/>
              <a:t> </a:t>
            </a:r>
            <a:r>
              <a:rPr lang="en-US" dirty="0" err="1"/>
              <a:t>raschegewski</a:t>
            </a:r>
            <a:r>
              <a:rPr lang="en-US" dirty="0"/>
              <a:t>, </a:t>
            </a:r>
            <a:r>
              <a:rPr lang="de-DE" dirty="0"/>
              <a:t>Lukas Friedrichsen, Philipp Stenkamp</a:t>
            </a:r>
          </a:p>
          <a:p>
            <a:r>
              <a:rPr lang="de-DE" sz="2000" cap="none" dirty="0"/>
              <a:t>{</a:t>
            </a:r>
            <a:r>
              <a:rPr lang="de-DE" sz="2000" cap="none" dirty="0" err="1"/>
              <a:t>janosch.raschegewski;lukas.friedrichsen;philipp.stenkamp</a:t>
            </a:r>
            <a:r>
              <a:rPr lang="de-DE" sz="2000" cap="none" dirty="0"/>
              <a:t>}@hs-bochum.de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5</a:t>
            </a:fld>
            <a:endParaRPr lang="de-DE" dirty="0"/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2"/>
          </p:nvPr>
        </p:nvSpPr>
        <p:spPr/>
        <p:txBody>
          <a:bodyPr anchor="ctr">
            <a:normAutofit/>
          </a:bodyPr>
          <a:lstStyle/>
          <a:p>
            <a:pPr algn="r"/>
            <a:fld id="{6912DE39-AA8B-4B5F-A747-D3B157499F9F}" type="datetime2">
              <a:rPr lang="de-DE" smtClean="0"/>
              <a:t>Mittwoch, 11. Januar 2017</a:t>
            </a:fld>
            <a:endParaRPr lang="de-DE" sz="900" dirty="0"/>
          </a:p>
        </p:txBody>
      </p:sp>
    </p:spTree>
    <p:extLst>
      <p:ext uri="{BB962C8B-B14F-4D97-AF65-F5344CB8AC3E}">
        <p14:creationId xmlns:p14="http://schemas.microsoft.com/office/powerpoint/2010/main" val="27165628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425003" y="594359"/>
            <a:ext cx="3232597" cy="2286000"/>
          </a:xfrm>
        </p:spPr>
        <p:txBody>
          <a:bodyPr/>
          <a:lstStyle/>
          <a:p>
            <a:r>
              <a:rPr lang="de-DE"/>
              <a:t>Bildquellen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4826358" y="800100"/>
            <a:ext cx="6492240" cy="5257800"/>
          </a:xfrm>
        </p:spPr>
        <p:txBody>
          <a:bodyPr>
            <a:normAutofit/>
          </a:bodyPr>
          <a:lstStyle/>
          <a:p>
            <a:r>
              <a:rPr lang="de-DE" dirty="0"/>
              <a:t>Alle Onlinequellen aufgerufen am 14.12.2016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8558011" y="6477078"/>
            <a:ext cx="3251915" cy="380922"/>
          </a:xfrm>
        </p:spPr>
        <p:txBody>
          <a:bodyPr/>
          <a:lstStyle/>
          <a:p>
            <a:pPr algn="r"/>
            <a:fld id="{95AC58F8-57DF-46FF-B146-E64BCA127DC6}" type="datetime2">
              <a:rPr lang="de-DE" sz="1400" smtClean="0"/>
              <a:pPr algn="r"/>
              <a:t>Mittwoch, 11. Januar 2017</a:t>
            </a:fld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half" idx="2"/>
          </p:nvPr>
        </p:nvSpPr>
        <p:spPr>
          <a:xfrm>
            <a:off x="534474" y="2835928"/>
            <a:ext cx="3200400" cy="3379124"/>
          </a:xfrm>
        </p:spPr>
        <p:txBody>
          <a:bodyPr/>
          <a:lstStyle/>
          <a:p>
            <a:r>
              <a:rPr lang="de-DE" dirty="0"/>
              <a:t>NGMN Logo http://www.ngmn.org/uploads/pics/NGMN_Logo_02.jpg</a:t>
            </a:r>
          </a:p>
          <a:p>
            <a:r>
              <a:rPr lang="de-DE" dirty="0"/>
              <a:t>3GPP Logo http://www.3gpp.org/templates/3gpp-home/images/logo-Transparent.png</a:t>
            </a:r>
          </a:p>
          <a:p>
            <a:endParaRPr lang="de-DE" dirty="0"/>
          </a:p>
          <a:p>
            <a:r>
              <a:rPr lang="de-DE" dirty="0"/>
              <a:t>Alle Bildrechte verbleiben bei den Eigentümern</a:t>
            </a:r>
          </a:p>
        </p:txBody>
      </p:sp>
      <p:sp>
        <p:nvSpPr>
          <p:cNvPr id="9" name="Rechteck 8"/>
          <p:cNvSpPr/>
          <p:nvPr/>
        </p:nvSpPr>
        <p:spPr>
          <a:xfrm>
            <a:off x="4721377" y="140525"/>
            <a:ext cx="16498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3600" dirty="0">
                <a:solidFill>
                  <a:schemeClr val="bg1"/>
                </a:solidFill>
              </a:rPr>
              <a:t>Quellen</a:t>
            </a:r>
            <a:endParaRPr lang="de-D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57716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Download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idx="1"/>
          </p:nvPr>
        </p:nvSpPr>
        <p:spPr>
          <a:xfrm>
            <a:off x="4800600" y="5525036"/>
            <a:ext cx="6492240" cy="464283"/>
          </a:xfrm>
        </p:spPr>
        <p:txBody>
          <a:bodyPr/>
          <a:lstStyle/>
          <a:p>
            <a:r>
              <a:rPr lang="de-DE" dirty="0">
                <a:hlinkClick r:id="rId2"/>
              </a:rPr>
              <a:t>https://hs-bochum.sciebo.de/index.php/s/4KZfBLmyZxVPoGw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>
          <a:xfrm>
            <a:off x="8609526" y="6478073"/>
            <a:ext cx="3200400" cy="277891"/>
          </a:xfrm>
        </p:spPr>
        <p:txBody>
          <a:bodyPr>
            <a:normAutofit fontScale="92500" lnSpcReduction="10000"/>
          </a:bodyPr>
          <a:lstStyle/>
          <a:p>
            <a:pPr algn="r"/>
            <a:fld id="{D8C368D4-90CF-4024-804F-2454FE7CE990}" type="datetime2">
              <a:rPr lang="de-DE" smtClean="0"/>
              <a:pPr algn="r"/>
              <a:t>Mittwoch, 11. Januar 2017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half" idx="2"/>
          </p:nvPr>
        </p:nvSpPr>
        <p:spPr>
          <a:xfrm>
            <a:off x="534474" y="2770538"/>
            <a:ext cx="3200400" cy="3379124"/>
          </a:xfrm>
        </p:spPr>
        <p:txBody>
          <a:bodyPr/>
          <a:lstStyle/>
          <a:p>
            <a:r>
              <a:rPr lang="de-DE" dirty="0"/>
              <a:t>Zur hochschulinternen Verwendung</a:t>
            </a:r>
          </a:p>
        </p:txBody>
      </p:sp>
      <p:pic>
        <p:nvPicPr>
          <p:cNvPr id="16" name="Grafik 15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8911" y="766916"/>
            <a:ext cx="4557252" cy="4557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193750"/>
      </p:ext>
    </p:extLst>
  </p:cSld>
  <p:clrMapOvr>
    <a:masterClrMapping/>
  </p:clrMapOvr>
</p:sld>
</file>

<file path=ppt/theme/theme1.xml><?xml version="1.0" encoding="utf-8"?>
<a:theme xmlns:a="http://schemas.openxmlformats.org/drawingml/2006/main" name="Rückblick">
  <a:themeElements>
    <a:clrScheme name="BO Darkside">
      <a:dk1>
        <a:srgbClr val="000000"/>
      </a:dk1>
      <a:lt1>
        <a:srgbClr val="FFFFFF"/>
      </a:lt1>
      <a:dk2>
        <a:srgbClr val="696464"/>
      </a:dk2>
      <a:lt2>
        <a:srgbClr val="E9E5DC"/>
      </a:lt2>
      <a:accent1>
        <a:srgbClr val="FC7204"/>
      </a:accent1>
      <a:accent2>
        <a:srgbClr val="E3001B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ückblic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ückblic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02006FA4-1611-4B07-AF7F-85CF6D20EB3E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165</Words>
  <Application>Microsoft Office PowerPoint</Application>
  <PresentationFormat>Breitbild</PresentationFormat>
  <Paragraphs>55</Paragraphs>
  <Slides>7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1" baseType="lpstr">
      <vt:lpstr>Calibri</vt:lpstr>
      <vt:lpstr>Calibri Light</vt:lpstr>
      <vt:lpstr>Wingdings</vt:lpstr>
      <vt:lpstr>Rückblick</vt:lpstr>
      <vt:lpstr>Märklin Control Java FX 8 Client und Server</vt:lpstr>
      <vt:lpstr>Gliederung</vt:lpstr>
      <vt:lpstr>PowerPoint-Präsentation</vt:lpstr>
      <vt:lpstr>Ausblick: Potentielle Erweiterungen</vt:lpstr>
      <vt:lpstr>Vielen Dank für Ihre und Eure Aufmerksamkeit!</vt:lpstr>
      <vt:lpstr>Bildquellen</vt:lpstr>
      <vt:lpstr>Download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4G - die vierte Mobilfunkgeneration</dc:title>
  <dc:creator>Peter Wiese;lukas.friedrichsen@hs-bochum.de;Philipp Stenkamp</dc:creator>
  <cp:lastModifiedBy>Philipp Stenkamp</cp:lastModifiedBy>
  <cp:revision>158</cp:revision>
  <dcterms:created xsi:type="dcterms:W3CDTF">2016-05-12T08:42:56Z</dcterms:created>
  <dcterms:modified xsi:type="dcterms:W3CDTF">2017-01-11T15:13:24Z</dcterms:modified>
</cp:coreProperties>
</file>