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39"/>
  </p:notesMasterIdLst>
  <p:sldIdLst>
    <p:sldId id="256" r:id="rId2"/>
    <p:sldId id="266" r:id="rId3"/>
    <p:sldId id="353" r:id="rId4"/>
    <p:sldId id="364" r:id="rId5"/>
    <p:sldId id="365" r:id="rId6"/>
    <p:sldId id="347" r:id="rId7"/>
    <p:sldId id="370" r:id="rId8"/>
    <p:sldId id="354" r:id="rId9"/>
    <p:sldId id="377" r:id="rId10"/>
    <p:sldId id="366" r:id="rId11"/>
    <p:sldId id="371" r:id="rId12"/>
    <p:sldId id="355" r:id="rId13"/>
    <p:sldId id="367" r:id="rId14"/>
    <p:sldId id="382" r:id="rId15"/>
    <p:sldId id="372" r:id="rId16"/>
    <p:sldId id="356" r:id="rId17"/>
    <p:sldId id="368" r:id="rId18"/>
    <p:sldId id="381" r:id="rId19"/>
    <p:sldId id="373" r:id="rId20"/>
    <p:sldId id="352" r:id="rId21"/>
    <p:sldId id="359" r:id="rId22"/>
    <p:sldId id="360" r:id="rId23"/>
    <p:sldId id="378" r:id="rId24"/>
    <p:sldId id="362" r:id="rId25"/>
    <p:sldId id="379" r:id="rId26"/>
    <p:sldId id="380" r:id="rId27"/>
    <p:sldId id="363" r:id="rId28"/>
    <p:sldId id="374" r:id="rId29"/>
    <p:sldId id="358" r:id="rId30"/>
    <p:sldId id="375" r:id="rId31"/>
    <p:sldId id="350" r:id="rId32"/>
    <p:sldId id="369" r:id="rId33"/>
    <p:sldId id="376" r:id="rId34"/>
    <p:sldId id="351" r:id="rId35"/>
    <p:sldId id="345" r:id="rId36"/>
    <p:sldId id="307" r:id="rId37"/>
    <p:sldId id="383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674B"/>
    <a:srgbClr val="FC7204"/>
    <a:srgbClr val="F2F2F2"/>
    <a:srgbClr val="2D2D2D"/>
    <a:srgbClr val="CECECE"/>
    <a:srgbClr val="F83D02"/>
    <a:srgbClr val="E3001B"/>
    <a:srgbClr val="576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84" autoAdjust="0"/>
  </p:normalViewPr>
  <p:slideViewPr>
    <p:cSldViewPr snapToGrid="0">
      <p:cViewPr varScale="1">
        <p:scale>
          <a:sx n="70" d="100"/>
          <a:sy n="70" d="100"/>
        </p:scale>
        <p:origin x="738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82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E1BF2-D985-4160-A29E-538E4DEB7A68}" type="datetimeFigureOut">
              <a:rPr lang="de-DE" smtClean="0"/>
              <a:t>09.02.2017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3A20E-481E-44CD-B372-66720F9E7EE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2570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Begrüßung</a:t>
            </a:r>
          </a:p>
          <a:p>
            <a:r>
              <a:rPr lang="de-DE" dirty="0"/>
              <a:t>Vorstellung</a:t>
            </a:r>
          </a:p>
          <a:p>
            <a:r>
              <a:rPr lang="de-DE" dirty="0"/>
              <a:t>Philipp Stenkamp</a:t>
            </a:r>
          </a:p>
          <a:p>
            <a:r>
              <a:rPr lang="de-DE" dirty="0"/>
              <a:t>Studierender im 5. Semester</a:t>
            </a:r>
            <a:r>
              <a:rPr lang="de-DE" baseline="0" dirty="0"/>
              <a:t> </a:t>
            </a:r>
          </a:p>
          <a:p>
            <a:r>
              <a:rPr lang="de-DE" dirty="0"/>
              <a:t>an der HS BO am CVH</a:t>
            </a:r>
          </a:p>
          <a:p>
            <a:r>
              <a:rPr lang="de-DE" dirty="0"/>
              <a:t>Mechatronik &amp; 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6709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161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569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Verweis auf Alex (und Tassilos) Vortrag</a:t>
            </a:r>
          </a:p>
          <a:p>
            <a:r>
              <a:rPr lang="de-DE" dirty="0"/>
              <a:t>Problem des</a:t>
            </a:r>
            <a:r>
              <a:rPr lang="de-DE" baseline="0" dirty="0"/>
              <a:t> schlechten Gesamtwirkungsgrades </a:t>
            </a:r>
          </a:p>
          <a:p>
            <a:r>
              <a:rPr lang="de-DE" baseline="0" dirty="0"/>
              <a:t>max. 62% Wirkungsgrad Strom zu Gas zu Strom für Großanlagen mit Kraft-Wärme-Kopplung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0030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4872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82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Weltbevölkerung</a:t>
            </a:r>
            <a:r>
              <a:rPr lang="de-DE" baseline="0" dirty="0"/>
              <a:t> nimmt zu</a:t>
            </a:r>
          </a:p>
          <a:p>
            <a:r>
              <a:rPr lang="de-DE" baseline="0" dirty="0"/>
              <a:t>Genauso das Grundbedürfnis der Mobilität</a:t>
            </a:r>
          </a:p>
          <a:p>
            <a:r>
              <a:rPr lang="de-DE" baseline="0" dirty="0"/>
              <a:t>Anzahl der KFZ steigt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0726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785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848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479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098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018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534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52600"/>
            <a:ext cx="10058400" cy="2572512"/>
          </a:xfrm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2413D8B-43E4-46A2-9351-FB041A8FE287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68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93FC042-B086-4440-A078-2724CB515D5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04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A8C68BA-9343-4AFD-B2D9-EF07F651E844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15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12"/>
          </p:nvPr>
        </p:nvSpPr>
        <p:spPr>
          <a:xfrm>
            <a:off x="11776911" y="6467601"/>
            <a:ext cx="295200" cy="288000"/>
          </a:xfrm>
        </p:spPr>
        <p:txBody>
          <a:bodyPr lIns="0" rIns="0"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6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52600"/>
            <a:ext cx="10058400" cy="2572512"/>
          </a:xfrm>
        </p:spPr>
        <p:txBody>
          <a:bodyPr anchor="ctr" anchorCtr="0">
            <a:normAutofit/>
          </a:bodyPr>
          <a:lstStyle>
            <a:lvl1pPr algn="ctr">
              <a:lnSpc>
                <a:spcPct val="85000"/>
              </a:lnSpc>
              <a:defRPr sz="8000" b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95AC58F8-57DF-46FF-B146-E64BCA127DC6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7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830FA7EF-1280-43FD-923D-7728A241F6B4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089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E89EA9EA-F9AA-4066-A363-A1ED35DE857C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896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571" y="-198306"/>
            <a:ext cx="10058400" cy="1450757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A9A9B8A3-B72B-4C3D-AF7A-312AD159568E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67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1FBE3B5A-7D48-4D3C-95C4-4BC1A730439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807860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134100"/>
            <a:ext cx="3864048" cy="693499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D8C368D4-90CF-4024-804F-2454FE7CE990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59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953000"/>
            <a:ext cx="12188825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rgbClr val="FC7204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D6A3A1B-1ADF-4ECD-84F0-0BF3CCC906B0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429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Eingebettete Systeme &amp; Systemtechnik</a:t>
            </a: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4"/>
          </p:nvPr>
        </p:nvSpPr>
        <p:spPr>
          <a:xfrm>
            <a:off x="11772547" y="6467284"/>
            <a:ext cx="295200" cy="288000"/>
          </a:xfrm>
          <a:prstGeom prst="rect">
            <a:avLst/>
          </a:prstGeom>
          <a:solidFill>
            <a:srgbClr val="FC7204"/>
          </a:solidFill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300276" y="6443322"/>
            <a:ext cx="2472271" cy="335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32730DE3-9F20-4512-A7A6-3EFDC364C787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592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3880" y="1754112"/>
            <a:ext cx="10512158" cy="2587172"/>
          </a:xfrm>
        </p:spPr>
        <p:txBody>
          <a:bodyPr>
            <a:noAutofit/>
          </a:bodyPr>
          <a:lstStyle/>
          <a:p>
            <a:r>
              <a:rPr lang="de-DE" sz="5400" dirty="0">
                <a:solidFill>
                  <a:schemeClr val="bg1"/>
                </a:solidFill>
              </a:rPr>
              <a:t>Visual </a:t>
            </a:r>
            <a:r>
              <a:rPr lang="de-DE" sz="5400" dirty="0" err="1">
                <a:solidFill>
                  <a:schemeClr val="bg1"/>
                </a:solidFill>
              </a:rPr>
              <a:t>Based</a:t>
            </a:r>
            <a:r>
              <a:rPr lang="de-DE" sz="5400" dirty="0">
                <a:solidFill>
                  <a:schemeClr val="bg1"/>
                </a:solidFill>
              </a:rPr>
              <a:t> </a:t>
            </a:r>
            <a:r>
              <a:rPr lang="de-DE" sz="5400" dirty="0" err="1">
                <a:solidFill>
                  <a:schemeClr val="bg1"/>
                </a:solidFill>
              </a:rPr>
              <a:t>Landing</a:t>
            </a:r>
            <a:r>
              <a:rPr lang="de-DE" sz="5400" dirty="0">
                <a:solidFill>
                  <a:schemeClr val="bg1"/>
                </a:solidFill>
              </a:rPr>
              <a:t> System</a:t>
            </a:r>
            <a:br>
              <a:rPr lang="de-DE" sz="5400" dirty="0">
                <a:solidFill>
                  <a:schemeClr val="bg1"/>
                </a:solidFill>
              </a:rPr>
            </a:br>
            <a:r>
              <a:rPr lang="de-DE" sz="5400" dirty="0">
                <a:solidFill>
                  <a:schemeClr val="bg1"/>
                </a:solidFill>
              </a:rPr>
              <a:t>und Leonardo Mixer</a:t>
            </a:r>
            <a:endParaRPr lang="de-DE" sz="4400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70758" y="4488278"/>
            <a:ext cx="10361599" cy="1632604"/>
          </a:xfrm>
        </p:spPr>
        <p:txBody>
          <a:bodyPr>
            <a:normAutofit fontScale="92500"/>
          </a:bodyPr>
          <a:lstStyle/>
          <a:p>
            <a:r>
              <a:rPr lang="de-DE" sz="2800" cap="none" dirty="0">
                <a:solidFill>
                  <a:srgbClr val="FC7204"/>
                </a:solidFill>
              </a:rPr>
              <a:t>VBLS: Eingebettete Systeme im SS 2016 &amp; WS 2016/-17</a:t>
            </a:r>
          </a:p>
          <a:p>
            <a:r>
              <a:rPr lang="de-DE" sz="2800" cap="none" dirty="0">
                <a:solidFill>
                  <a:srgbClr val="FC7204"/>
                </a:solidFill>
              </a:rPr>
              <a:t>Leonardo Mixer: Systemtechnik im WS 2016-/17</a:t>
            </a:r>
          </a:p>
          <a:p>
            <a:r>
              <a:rPr lang="de-DE" sz="2800" cap="none" dirty="0">
                <a:solidFill>
                  <a:srgbClr val="FC7204"/>
                </a:solidFill>
              </a:rPr>
              <a:t>Projektvorstellung - Lukas Friedrichsen, Philipp Stenkamp</a:t>
            </a:r>
          </a:p>
          <a:p>
            <a:endParaRPr lang="de-DE" sz="280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817104" cy="429279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2272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5"/>
          <a:stretch/>
        </p:blipFill>
        <p:spPr>
          <a:xfrm>
            <a:off x="0" y="0"/>
            <a:ext cx="12192000" cy="6347547"/>
          </a:xfrm>
        </p:spPr>
      </p:pic>
    </p:spTree>
    <p:extLst>
      <p:ext uri="{BB962C8B-B14F-4D97-AF65-F5344CB8AC3E}">
        <p14:creationId xmlns:p14="http://schemas.microsoft.com/office/powerpoint/2010/main" val="1411950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11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538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Generalisierung in Form eines Frameworks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988" y="1840877"/>
            <a:ext cx="9434680" cy="4090818"/>
          </a:xfrm>
          <a:noFill/>
        </p:spPr>
      </p:pic>
    </p:spTree>
    <p:extLst>
      <p:ext uri="{BB962C8B-B14F-4D97-AF65-F5344CB8AC3E}">
        <p14:creationId xmlns:p14="http://schemas.microsoft.com/office/powerpoint/2010/main" val="322040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Generalisierung in Form eines Frameworks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452559"/>
          </a:xfrm>
          <a:noFill/>
          <a:effectLst/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public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Mat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onCameraFrame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CvCameraViewFrame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inputFrame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  <a:endParaRPr lang="de-DE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b="1" dirty="0">
              <a:solidFill>
                <a:srgbClr val="F9FAF4"/>
              </a:solidFill>
              <a:highlight>
                <a:srgbClr val="2F2F2F"/>
              </a:highlight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Gray - </a:t>
            </a:r>
            <a:r>
              <a:rPr lang="de-DE" dirty="0" err="1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images</a:t>
            </a:r>
            <a:endParaRPr lang="de-DE" dirty="0">
              <a:solidFill>
                <a:srgbClr val="FFFFFF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mGray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inputFrame</a:t>
            </a:r>
            <a:r>
              <a:rPr lang="de-DE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gray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 […]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byte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[]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null;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try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transformationTools</a:t>
            </a:r>
            <a:r>
              <a:rPr lang="de-DE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jMatToArray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mGray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[…]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  double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[]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jImageDataProcessed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null;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try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jImageDataProcessed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transformationTools</a:t>
            </a:r>
            <a:r>
              <a:rPr lang="de-DE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process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[…]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Roboto Mono" pitchFamily="2" charset="0"/>
                <a:ea typeface="Roboto Mono" pitchFamily="2" charset="0"/>
              </a:rPr>
              <a:t> /* Possibly do stuff with your processed image here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Roboto Mono" pitchFamily="2" charset="0"/>
                <a:ea typeface="Roboto Mono" pitchFamily="2" charset="0"/>
              </a:rPr>
              <a:t>  *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Roboto Mono" pitchFamily="2" charset="0"/>
                <a:ea typeface="Roboto Mono" pitchFamily="2" charset="0"/>
              </a:rPr>
              <a:t>  */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return</a:t>
            </a:r>
            <a:r>
              <a:rPr lang="de-DE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mGray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  <a:endParaRPr lang="de-DE" dirty="0">
              <a:solidFill>
                <a:srgbClr val="FF007F"/>
              </a:solidFill>
              <a:latin typeface="Roboto Mono" pitchFamily="2" charset="0"/>
              <a:ea typeface="Roboto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60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Generalisierung in Form eines Frameworks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6" y="1788583"/>
            <a:ext cx="10765313" cy="446707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if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cchannels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==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&amp;&amp;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cdepth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==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src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Mat</a:t>
            </a: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crows</a:t>
            </a:r>
            <a:r>
              <a:rPr lang="de-DE" sz="1000" dirty="0" err="1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ccolumns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CV_8UC1</a:t>
            </a: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for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nn-NO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int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ED7F48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&lt;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crows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++</a:t>
            </a:r>
            <a:r>
              <a:rPr lang="nn-NO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for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int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D7F48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&lt;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ccolumns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b="1" dirty="0" err="1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++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      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pos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ccolumns</a:t>
            </a:r>
            <a:r>
              <a:rPr lang="de-DE" sz="1000" dirty="0" err="1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+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      src</a:t>
            </a:r>
            <a:r>
              <a:rPr lang="en-US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en-US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at</a:t>
            </a:r>
            <a:r>
              <a:rPr lang="en-US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&lt;</a:t>
            </a: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signed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char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&gt;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inCArray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pos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  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else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return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NULL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[…]</a:t>
            </a:r>
            <a:endParaRPr lang="de-DE" sz="1000" dirty="0">
              <a:solidFill>
                <a:schemeClr val="bg1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/* Do stuff with the image here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*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*/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5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// Return your stuff if you want to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de-DE" sz="1000" b="1" dirty="0" err="1">
                <a:solidFill>
                  <a:srgbClr val="ED7F48"/>
                </a:solidFill>
                <a:latin typeface="Roboto Mono" pitchFamily="2" charset="0"/>
                <a:ea typeface="Roboto Mono" pitchFamily="2" charset="0"/>
              </a:rPr>
              <a:t>outCArray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outCArray</a:t>
            </a:r>
            <a:r>
              <a:rPr lang="en-US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 err="1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malloc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((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XXXXXXXXXX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))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 </a:t>
            </a:r>
            <a:r>
              <a:rPr lang="en-US" sz="10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// </a:t>
            </a:r>
            <a:r>
              <a:rPr lang="en-US" sz="1000" b="1" dirty="0" err="1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Malloc</a:t>
            </a:r>
            <a:r>
              <a:rPr lang="en-US" sz="10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to prevent the application from using new memory space on every call of this method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500" dirty="0">
              <a:solidFill>
                <a:schemeClr val="bg1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// Return </a:t>
            </a:r>
            <a:r>
              <a:rPr lang="de-DE" sz="1000" dirty="0" err="1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the</a:t>
            </a: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 err="1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results</a:t>
            </a:r>
            <a:endParaRPr lang="de-DE" sz="1000" dirty="0">
              <a:solidFill>
                <a:schemeClr val="bg1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latin typeface="Roboto Mono" pitchFamily="2" charset="0"/>
                <a:ea typeface="Roboto Mono" pitchFamily="2" charset="0"/>
              </a:rPr>
              <a:t>[…]</a:t>
            </a:r>
            <a:endParaRPr lang="de-DE" sz="1000" b="1" dirty="0">
              <a:solidFill>
                <a:srgbClr val="E6E6FA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  <a:endParaRPr lang="de-DE" sz="1000" dirty="0">
              <a:latin typeface="Roboto Mono" pitchFamily="2" charset="0"/>
              <a:ea typeface="Roboto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349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15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929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Konkreter Lösungsansatz in Form des VBLS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066" y="1795306"/>
            <a:ext cx="9092507" cy="4401297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4794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Konkreter Lösungsansatz in Form des VBLS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823370" cy="402336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Calculates the nearest circle and writes the coordinates in the USB-write-buffer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if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de-DE" sz="1400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length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&gt;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transformationTools</a:t>
            </a:r>
            <a:r>
              <a:rPr lang="en-US" sz="1400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en-US" sz="1400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calculateNearestCircle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IMG_WIDTH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b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</a:b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							     IMG_HEIGHT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VEC_SUB_SIZE</a:t>
            </a:r>
            <a:r>
              <a:rPr lang="en-US" sz="1400" b="1" i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  <a:endParaRPr lang="de-DE" sz="1400" dirty="0">
              <a:solidFill>
                <a:srgbClr val="CFBFAD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PID - </a:t>
            </a:r>
            <a:r>
              <a:rPr lang="de-DE" sz="1400" dirty="0" err="1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controller</a:t>
            </a:r>
            <a:endParaRPr lang="de-DE" sz="1400" dirty="0">
              <a:solidFill>
                <a:srgbClr val="FFFFFF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pid</a:t>
            </a:r>
            <a:r>
              <a:rPr lang="de-DE" sz="1400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set_values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de-DE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de-DE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de-DE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])</a:t>
            </a:r>
            <a:r>
              <a:rPr lang="de-DE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Set the USB-output-data to the current actuating variables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[]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actuating_variables_copy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pid</a:t>
            </a:r>
            <a:r>
              <a:rPr lang="de-DE" sz="1400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b="1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get_actuating_variables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()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x_temp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actuating_variables_copy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de-DE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255.0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/</a:t>
            </a:r>
            <a:r>
              <a:rPr lang="de-DE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IMG_WIDTH</a:t>
            </a:r>
            <a:r>
              <a:rPr lang="de-DE" sz="1400" b="1" i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+</a:t>
            </a:r>
            <a:r>
              <a:rPr lang="de-DE" sz="1400" b="1" i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127.0</a:t>
            </a:r>
            <a:r>
              <a:rPr lang="de-DE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y_temp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actuating_variables_copy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255.0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/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IMG_HEIGHT</a:t>
            </a:r>
            <a:r>
              <a:rPr lang="en-US" sz="1400" b="1" i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+</a:t>
            </a:r>
            <a:r>
              <a:rPr lang="en-US" sz="1400" b="1" i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127.0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[…]</a:t>
            </a:r>
          </a:p>
          <a:p>
            <a:pPr marL="20116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usb_data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byte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x_temp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  <a:endParaRPr lang="de-DE" sz="1400" b="1" dirty="0">
              <a:solidFill>
                <a:srgbClr val="F9FAF4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usb_data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byte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y_temp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 </a:t>
            </a:r>
            <a:r>
              <a:rPr lang="en-US" sz="1400" b="1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Scaling to </a:t>
            </a:r>
            <a:r>
              <a:rPr lang="en-US" sz="1400" b="1" dirty="0" err="1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img_width</a:t>
            </a:r>
            <a:r>
              <a:rPr lang="en-US" sz="1400" b="1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 to ensure identical x- and y-resolution</a:t>
            </a:r>
            <a:endParaRPr lang="de-DE" sz="1400" dirty="0">
              <a:solidFill>
                <a:srgbClr val="F9FAF4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usbService</a:t>
            </a:r>
            <a:r>
              <a:rPr lang="de-DE" sz="1400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write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usb_data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  <a:endParaRPr lang="de-DE" sz="1400" dirty="0">
              <a:latin typeface="Roboto Mono" pitchFamily="2" charset="0"/>
              <a:ea typeface="Roboto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271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Konkreter Lösungsansatz in Form des VBLS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45255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src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; </a:t>
            </a:r>
            <a:r>
              <a:rPr lang="de-DE" sz="1300" dirty="0">
                <a:solidFill>
                  <a:schemeClr val="bg1"/>
                </a:solidFill>
                <a:latin typeface="Consolas" panose="020B0609020204030204" pitchFamily="49" charset="0"/>
              </a:rPr>
              <a:t>// Gray - </a:t>
            </a:r>
            <a:r>
              <a:rPr lang="de-DE" sz="1300" dirty="0" err="1">
                <a:solidFill>
                  <a:schemeClr val="bg1"/>
                </a:solidFill>
                <a:latin typeface="Consolas" panose="020B0609020204030204" pitchFamily="49" charset="0"/>
              </a:rPr>
              <a:t>image</a:t>
            </a:r>
            <a:endParaRPr lang="de-DE" sz="1300" dirty="0">
              <a:solidFill>
                <a:srgbClr val="E6E6FA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3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chemeClr val="bg1"/>
                </a:solidFill>
                <a:latin typeface="Consolas" panose="020B0609020204030204" pitchFamily="49" charset="0"/>
              </a:rPr>
              <a:t>// Reduce the noise so false circle detection is avoided (or rather reduced)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GaussianBlur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Size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9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9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2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2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3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chemeClr val="bg1"/>
                </a:solidFill>
                <a:latin typeface="Consolas" panose="020B0609020204030204" pitchFamily="49" charset="0"/>
              </a:rPr>
              <a:t>// Apply the Hough Transformation to find the circles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HoughCircles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circles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CV_HOUGH_GRADIENT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1.0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u="sng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b="1" u="sng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en-US" sz="1300" b="1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rows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/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8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150.0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75.0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3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chemeClr val="bg1"/>
                </a:solidFill>
                <a:latin typeface="Consolas" panose="020B0609020204030204" pitchFamily="49" charset="0"/>
              </a:rPr>
              <a:t>// Convert the vector containing the coordinates and the size of the detected circles to the output-array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vec_size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 err="1">
                <a:solidFill>
                  <a:srgbClr val="D9E8F7"/>
                </a:solidFill>
                <a:latin typeface="Consolas" panose="020B0609020204030204" pitchFamily="49" charset="0"/>
              </a:rPr>
              <a:t>circles</a:t>
            </a:r>
            <a:r>
              <a:rPr lang="de-DE" sz="13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300" dirty="0" err="1">
                <a:solidFill>
                  <a:srgbClr val="D9E8F7"/>
                </a:solidFill>
                <a:latin typeface="Consolas" panose="020B0609020204030204" pitchFamily="49" charset="0"/>
              </a:rPr>
              <a:t>size</a:t>
            </a: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6897BB"/>
                </a:solidFill>
                <a:latin typeface="Consolas" panose="020B0609020204030204" pitchFamily="49" charset="0"/>
              </a:rPr>
              <a:t>3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de-DE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sz="130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outCArray</a:t>
            </a:r>
            <a:r>
              <a:rPr lang="de-DE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outCArray</a:t>
            </a:r>
            <a:r>
              <a:rPr lang="en-US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malloc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en-US" sz="1300" b="1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vec_size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300" b="1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300" b="1" u="sng" dirty="0" err="1">
                <a:solidFill>
                  <a:srgbClr val="DD2867"/>
                </a:solidFill>
                <a:latin typeface="Consolas" panose="020B0609020204030204" pitchFamily="49" charset="0"/>
              </a:rPr>
              <a:t>sizeof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u="sng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en-US" sz="1300" b="1" dirty="0">
                <a:solidFill>
                  <a:schemeClr val="bg1"/>
                </a:solidFill>
                <a:latin typeface="Consolas" panose="020B0609020204030204" pitchFamily="49" charset="0"/>
              </a:rPr>
              <a:t>)); </a:t>
            </a:r>
            <a:endParaRPr lang="en-US" sz="13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for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nn-NO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int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ED7F48"/>
                </a:solidFill>
                <a:latin typeface="Consolas" panose="020B0609020204030204" pitchFamily="49" charset="0"/>
              </a:rPr>
              <a:t>i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&lt;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vec_size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++</a:t>
            </a:r>
            <a:r>
              <a:rPr lang="nn-NO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  for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int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D7F48"/>
                </a:solidFill>
                <a:latin typeface="Consolas" panose="020B0609020204030204" pitchFamily="49" charset="0"/>
              </a:rPr>
              <a:t>j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&lt;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en-US" sz="130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++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outCArray</a:t>
            </a: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[</a:t>
            </a:r>
            <a:r>
              <a:rPr lang="de-DE" sz="1300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de-DE" sz="1300" dirty="0" err="1">
                <a:solidFill>
                  <a:srgbClr val="E6E6FA"/>
                </a:solidFill>
                <a:latin typeface="Consolas" panose="020B0609020204030204" pitchFamily="49" charset="0"/>
              </a:rPr>
              <a:t>+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]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cvRound</a:t>
            </a:r>
            <a:r>
              <a:rPr lang="de-DE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de-DE" sz="1300" b="1" u="sng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300" b="1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circles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[</a:t>
            </a:r>
            <a:r>
              <a:rPr lang="de-DE" sz="1300" b="1" u="sng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][</a:t>
            </a:r>
            <a:r>
              <a:rPr lang="de-DE" sz="1300" b="1" u="sng" dirty="0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])</a:t>
            </a:r>
            <a:r>
              <a:rPr lang="de-DE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  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300" dirty="0"/>
          </a:p>
        </p:txBody>
      </p:sp>
    </p:spTree>
    <p:extLst>
      <p:ext uri="{BB962C8B-B14F-4D97-AF65-F5344CB8AC3E}">
        <p14:creationId xmlns:p14="http://schemas.microsoft.com/office/powerpoint/2010/main" val="4045725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19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522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64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pPr marL="540000" indent="-540000">
              <a:buClr>
                <a:schemeClr val="accent1"/>
              </a:buClr>
              <a:buFont typeface="+mj-lt"/>
              <a:buAutoNum type="arabicPeriod" startAt="5"/>
            </a:pPr>
            <a:r>
              <a:rPr lang="de-DE" sz="3600" dirty="0"/>
              <a:t>Leonardo Mixer – Das Projekt im Projekt</a:t>
            </a:r>
            <a:endParaRPr lang="de-DE" sz="4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Motivation für den Leonardo Mixer</a:t>
            </a:r>
          </a:p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Scheduler</a:t>
            </a:r>
          </a:p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Umsetzung als </a:t>
            </a:r>
            <a:r>
              <a:rPr lang="de-DE" sz="2800" dirty="0" err="1"/>
              <a:t>LeonardoMixerIO</a:t>
            </a:r>
            <a:endParaRPr lang="de-DE" sz="3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20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  <p:pic>
        <p:nvPicPr>
          <p:cNvPr id="1026" name="Picture 2" descr="File:Matryoshka 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120" y="3429000"/>
            <a:ext cx="3935577" cy="253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225143" y="5953426"/>
            <a:ext cx="6901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>
                    <a:lumMod val="85000"/>
                  </a:schemeClr>
                </a:solidFill>
              </a:rPr>
              <a:t>Bild: https://commons.wikimedia.org/wiki/File:Matryoshka_transparent.png, </a:t>
            </a:r>
            <a:r>
              <a:rPr lang="de-DE" sz="1400" dirty="0" err="1">
                <a:solidFill>
                  <a:schemeClr val="bg1">
                    <a:lumMod val="85000"/>
                  </a:schemeClr>
                </a:solidFill>
              </a:rPr>
              <a:t>User:Fanghong</a:t>
            </a:r>
            <a:r>
              <a:rPr lang="de-DE" sz="1400" dirty="0">
                <a:solidFill>
                  <a:schemeClr val="bg1">
                    <a:lumMod val="85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27071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für den Leonardo Mixer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Trotz aller Autonomie muss manuelle Kontrolle gewährleistet bleiben!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Vgl. Folie 5…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Sicherheitsaspekte!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Notwendigkeit einer Signalkonvertierung und –</a:t>
            </a:r>
            <a:r>
              <a:rPr lang="de-DE" dirty="0" err="1"/>
              <a:t>verarbeitung</a:t>
            </a:r>
            <a:endParaRPr lang="de-DE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Schnittstellenwandlung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Wertekonvertierung</a:t>
            </a:r>
          </a:p>
          <a:p>
            <a:pPr marL="749808" lvl="4" indent="0">
              <a:lnSpc>
                <a:spcPct val="100000"/>
              </a:lnSpc>
              <a:buNone/>
            </a:pPr>
            <a:endParaRPr lang="de-DE" i="1" dirty="0">
              <a:latin typeface="Roboto Slab" pitchFamily="2" charset="0"/>
              <a:ea typeface="Roboto Slab" pitchFamily="2" charset="0"/>
            </a:endParaRPr>
          </a:p>
          <a:p>
            <a:pPr marL="566928" lvl="3" indent="0">
              <a:lnSpc>
                <a:spcPct val="100000"/>
              </a:lnSpc>
              <a:buNone/>
            </a:pPr>
            <a:r>
              <a:rPr lang="de-DE" sz="3200" i="1" dirty="0">
                <a:latin typeface="Roboto Slab" pitchFamily="2" charset="0"/>
                <a:ea typeface="Roboto Slab" pitchFamily="2" charset="0"/>
              </a:rPr>
              <a:t>Entwicklung eines echtzeitfähigen RC-Mischers mittels </a:t>
            </a:r>
            <a:r>
              <a:rPr lang="de-DE" sz="3200" i="1" dirty="0" err="1">
                <a:latin typeface="Roboto Slab" pitchFamily="2" charset="0"/>
                <a:ea typeface="Roboto Slab" pitchFamily="2" charset="0"/>
              </a:rPr>
              <a:t>Arduino</a:t>
            </a:r>
            <a:endParaRPr lang="de-DE" sz="3200" i="1" dirty="0">
              <a:latin typeface="Roboto Slab" pitchFamily="2" charset="0"/>
              <a:ea typeface="Roboto Slab" pitchFamily="2" charset="0"/>
            </a:endParaRPr>
          </a:p>
          <a:p>
            <a:pPr marL="201168" lvl="1" indent="0">
              <a:lnSpc>
                <a:spcPct val="100000"/>
              </a:lnSpc>
              <a:buNone/>
            </a:pPr>
            <a:endParaRPr lang="de-DE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1362973" y="2510287"/>
            <a:ext cx="2346385" cy="345056"/>
          </a:xfrm>
          <a:prstGeom prst="roundRect">
            <a:avLst/>
          </a:prstGeom>
          <a:noFill/>
          <a:ln>
            <a:solidFill>
              <a:srgbClr val="FC7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r Verbinder 6"/>
          <p:cNvCxnSpPr>
            <a:cxnSpLocks/>
          </p:cNvCxnSpPr>
          <p:nvPr/>
        </p:nvCxnSpPr>
        <p:spPr>
          <a:xfrm>
            <a:off x="1479087" y="4157932"/>
            <a:ext cx="0" cy="1423359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63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Echtzeitfähigkeit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Einhaltung der Sendefrequenz der Eingangssignale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Reaktionsgeschwindigkeit auf Änderungen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Stabilität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Deterministisches Verhalten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Hardwareschnittstellen zur Vernetzung der einzelnen Komponenten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Einfache Bedienbarkeit und freie Zugänglichkeit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Verwendung von freier Software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616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Verwendete Komponenten: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Trägerplattform: </a:t>
            </a:r>
            <a:r>
              <a:rPr lang="de-DE" sz="2000" dirty="0" err="1"/>
              <a:t>Olimexino</a:t>
            </a:r>
            <a:r>
              <a:rPr lang="de-DE" sz="2000" dirty="0"/>
              <a:t> 32u4 (</a:t>
            </a:r>
            <a:r>
              <a:rPr lang="de-DE" sz="2000" dirty="0" err="1"/>
              <a:t>Arduino</a:t>
            </a:r>
            <a:r>
              <a:rPr lang="de-DE" sz="2000" dirty="0"/>
              <a:t>-Leonardo-kompatibel)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/>
              <a:t>Open Source Hardware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/>
              <a:t>Programmierung in C++ mittels freier Software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Scheduler (C++)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Kommunikationsschnittstellen: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USB -&gt; Mobilgerät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Serielle Schnittstellen -&gt; Flugsteuerung, Fernbedienung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14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46707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struct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task</a:t>
            </a:r>
            <a:endParaRPr lang="de-DE" sz="1600" b="1" dirty="0">
              <a:solidFill>
                <a:srgbClr val="1290C3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en-US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600" b="1" dirty="0">
                <a:solidFill>
                  <a:srgbClr val="66E1F8"/>
                </a:solidFill>
                <a:latin typeface="Consolas" panose="020B0609020204030204" pitchFamily="49" charset="0"/>
              </a:rPr>
              <a:t>activity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en-US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endParaRPr lang="en-US" sz="1600" b="1" u="sng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timestamp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6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struct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rtTask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: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task</a:t>
            </a:r>
            <a:endParaRPr lang="de-DE" sz="1600" b="1" dirty="0">
              <a:solidFill>
                <a:srgbClr val="1290C3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cycleTime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6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struct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nRtTask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: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task</a:t>
            </a:r>
            <a:endParaRPr lang="de-DE" sz="1600" b="1" dirty="0">
              <a:solidFill>
                <a:srgbClr val="1290C3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priority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6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638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001486" y="1480457"/>
            <a:ext cx="10479314" cy="6821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366" y="914399"/>
            <a:ext cx="905691" cy="5259642"/>
          </a:xfrm>
        </p:spPr>
        <p:txBody>
          <a:bodyPr vert="vert270">
            <a:normAutofit/>
          </a:bodyPr>
          <a:lstStyle/>
          <a:p>
            <a:r>
              <a:rPr lang="de-DE" dirty="0"/>
              <a:t>Scheduler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66799" y="319314"/>
            <a:ext cx="10472057" cy="5892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Scheduler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::</a:t>
            </a:r>
            <a:r>
              <a:rPr lang="de-DE" sz="1050" b="1" dirty="0" err="1">
                <a:solidFill>
                  <a:srgbClr val="0DD140"/>
                </a:solidFill>
                <a:latin typeface="Consolas" panose="020B0609020204030204" pitchFamily="49" charset="0"/>
              </a:rPr>
              <a:t>schedule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timerDiff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getTaskTimerDiff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cycleTime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getTaskCycleTime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timerDiff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&gt;=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(((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timerDiff</a:t>
            </a:r>
            <a:r>
              <a:rPr lang="de-DE" sz="105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-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sz="1050" b="1" dirty="0">
                <a:solidFill>
                  <a:srgbClr val="6897BB"/>
                </a:solidFill>
                <a:latin typeface="Consolas" panose="020B0609020204030204" pitchFamily="49" charset="0"/>
              </a:rPr>
              <a:t>100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/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&gt;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OVERLOAD_THRESHOLD_PERCENT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overloadCounter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++;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overloadCounter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&gt;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OVERLOAD_THRESHOLD_TIMES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20116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exterminate</a:t>
            </a:r>
            <a:r>
              <a:rPr lang="de-DE" sz="10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activity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updateTaskTimer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sortRtTasks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setPriorities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perform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perform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  <a:endParaRPr lang="de-DE" sz="1050" dirty="0">
              <a:solidFill>
                <a:srgbClr val="F9FAF4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chemeClr val="bg1"/>
                </a:solidFill>
                <a:latin typeface="Consolas" panose="020B0609020204030204" pitchFamily="49" charset="0"/>
              </a:rPr>
              <a:t>    // No tasks... Nothing to do!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05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018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Scheduler</a:t>
            </a:r>
            <a:r>
              <a:rPr lang="de-DE" b="1" dirty="0">
                <a:solidFill>
                  <a:srgbClr val="E6E6FA"/>
                </a:solidFill>
                <a:latin typeface="Consolas" panose="020B0609020204030204" pitchFamily="49" charset="0"/>
              </a:rPr>
              <a:t>::</a:t>
            </a:r>
            <a:r>
              <a:rPr lang="de-DE" b="1" dirty="0" err="1">
                <a:solidFill>
                  <a:srgbClr val="0DD140"/>
                </a:solidFill>
                <a:latin typeface="Consolas" panose="020B0609020204030204" pitchFamily="49" charset="0"/>
              </a:rPr>
              <a:t>perform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E6E6FA"/>
                </a:solidFill>
                <a:latin typeface="Consolas" panose="020B0609020204030204" pitchFamily="49" charset="0"/>
              </a:rPr>
              <a:t>&amp;&amp;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activity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updateTaskTimer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++;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36876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Umsetzung als </a:t>
            </a:r>
            <a:r>
              <a:rPr lang="de-DE" dirty="0" err="1"/>
              <a:t>LeonardoMixer</a:t>
            </a:r>
            <a:r>
              <a:rPr lang="de-DE" dirty="0"/>
              <a:t> IO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26" y="1933139"/>
            <a:ext cx="9579908" cy="4299803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84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28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848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0200" y="222609"/>
            <a:ext cx="10058400" cy="1450757"/>
          </a:xfrm>
        </p:spPr>
        <p:txBody>
          <a:bodyPr>
            <a:normAutofit/>
          </a:bodyPr>
          <a:lstStyle/>
          <a:p>
            <a:r>
              <a:rPr lang="de-DE" sz="4400" dirty="0"/>
              <a:t>Kommen wir zum spannendsten Teil…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92" y="2049236"/>
            <a:ext cx="9834337" cy="239213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344230" y="4586514"/>
            <a:ext cx="39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Bild: https://xkcd.com/1630/</a:t>
            </a:r>
          </a:p>
        </p:txBody>
      </p:sp>
    </p:spTree>
    <p:extLst>
      <p:ext uri="{BB962C8B-B14F-4D97-AF65-F5344CB8AC3E}">
        <p14:creationId xmlns:p14="http://schemas.microsoft.com/office/powerpoint/2010/main" val="278259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1131611" y="3355674"/>
            <a:ext cx="2008404" cy="444589"/>
          </a:xfrm>
          <a:prstGeom prst="roundRect">
            <a:avLst/>
          </a:prstGeom>
          <a:noFill/>
          <a:ln>
            <a:solidFill>
              <a:srgbClr val="FC7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Wir mögen </a:t>
            </a:r>
            <a:r>
              <a:rPr lang="de-DE" dirty="0" err="1"/>
              <a:t>Quadrokopter</a:t>
            </a:r>
            <a:r>
              <a:rPr lang="de-DE" dirty="0"/>
              <a:t>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Autonomie ist sexy!</a:t>
            </a:r>
          </a:p>
          <a:p>
            <a:pPr marL="0" indent="0">
              <a:buNone/>
            </a:pPr>
            <a:r>
              <a:rPr lang="de-DE" dirty="0"/>
              <a:t>Wie lässt sich für ein mobiles System Autonomie in einem unbekannten Umfeld realisieren?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Bilderkennung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Tastsinn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Ultraschall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Laser /</a:t>
            </a:r>
            <a:r>
              <a:rPr lang="de-DE" dirty="0" err="1"/>
              <a:t>LiDAR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995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30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715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Einzelne Systemkomponenten sind vollständig einsatzfähig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Einzelziele der jeweiligen Projekte erreicht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Gesamtprojekt stellt funktionales „Proof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Concept</a:t>
            </a:r>
            <a:r>
              <a:rPr lang="de-DE" dirty="0"/>
              <a:t>“ dar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Erkannte Probleme: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Optimierungspotential bzgl. Parametrierung des Reglers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Starre Befestigung des Mobilgeräts an Versuchsaufbau problematisch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01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330100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3200" i="1" dirty="0">
                <a:latin typeface="Roboto Slab" pitchFamily="2" charset="0"/>
                <a:ea typeface="Roboto Slab" pitchFamily="2" charset="0"/>
              </a:rPr>
              <a:t>Auch wenn ein autonomes Landen des </a:t>
            </a:r>
            <a:r>
              <a:rPr lang="de-DE" sz="3200" i="1" dirty="0" err="1">
                <a:latin typeface="Roboto Slab" pitchFamily="2" charset="0"/>
                <a:ea typeface="Roboto Slab" pitchFamily="2" charset="0"/>
              </a:rPr>
              <a:t>Quadrokopters</a:t>
            </a:r>
            <a:r>
              <a:rPr lang="de-DE" sz="3200" i="1" dirty="0">
                <a:latin typeface="Roboto Slab" pitchFamily="2" charset="0"/>
                <a:ea typeface="Roboto Slab" pitchFamily="2" charset="0"/>
              </a:rPr>
              <a:t> noch nicht möglich ist, können beide Projekte als Erfolg betrachtet werden!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cxnSp>
        <p:nvCxnSpPr>
          <p:cNvPr id="6" name="Gerader Verbinder 5"/>
          <p:cNvCxnSpPr>
            <a:cxnSpLocks/>
          </p:cNvCxnSpPr>
          <p:nvPr/>
        </p:nvCxnSpPr>
        <p:spPr>
          <a:xfrm>
            <a:off x="1039223" y="2631605"/>
            <a:ext cx="20320" cy="1594789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70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33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463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Das Projekt stellt in seiner aktuellen Form eine gute, einfach erweiterbare Grundlage für zukünftige eigenständige oder Folgeprojekte dar:</a:t>
            </a:r>
          </a:p>
          <a:p>
            <a:pPr marL="761238" lvl="2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Optimierung des Reglers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Verbesserung der mechanischen Befestigung des Mobilgeräts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Optimierung und Stabilisierung des Erfassungsbereiches der Kamera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Miniaturisierung bzw. Konsolidierung der Hardware</a:t>
            </a:r>
          </a:p>
          <a:p>
            <a:pPr marL="761238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Verwendung kleinerer und leichterer Hardware</a:t>
            </a:r>
          </a:p>
          <a:p>
            <a:pPr marL="761238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Zusammenfassen der einzelnen Komponenten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… weitere Ideen?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781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Vielen Dank für Ihre und Eure Aufmerksamkeit!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3448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78064" y="4545686"/>
            <a:ext cx="3684896" cy="585733"/>
          </a:xfrm>
        </p:spPr>
        <p:txBody>
          <a:bodyPr/>
          <a:lstStyle/>
          <a:p>
            <a:r>
              <a:rPr lang="de-DE" dirty="0"/>
              <a:t>Link zum Projekt: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8572147" y="6477393"/>
            <a:ext cx="3200400" cy="277891"/>
          </a:xfrm>
        </p:spPr>
        <p:txBody>
          <a:bodyPr anchor="ctr">
            <a:normAutofit fontScale="92500" lnSpcReduction="10000"/>
          </a:bodyPr>
          <a:lstStyle/>
          <a:p>
            <a:pPr algn="r"/>
            <a:fld id="{D8C368D4-90CF-4024-804F-2454FE7CE990}" type="datetime2">
              <a:rPr lang="de-DE" smtClean="0"/>
              <a:pPr algn="r"/>
              <a:t>Donnerstag, 9. Februar 2017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half" idx="2"/>
          </p:nvPr>
        </p:nvSpPr>
        <p:spPr>
          <a:xfrm>
            <a:off x="259950" y="5076147"/>
            <a:ext cx="3589362" cy="349435"/>
          </a:xfrm>
        </p:spPr>
        <p:txBody>
          <a:bodyPr>
            <a:normAutofit lnSpcReduction="10000"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gitlab.cvh-server.de/lf.ps/</a:t>
            </a:r>
            <a:r>
              <a:rPr lang="de-DE" sz="2000" dirty="0" err="1">
                <a:solidFill>
                  <a:schemeClr val="bg1"/>
                </a:solidFill>
              </a:rPr>
              <a:t>vbls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107976" y="1542197"/>
            <a:ext cx="1023582" cy="477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618" y="0"/>
            <a:ext cx="6286500" cy="6286500"/>
          </a:xfrm>
          <a:prstGeom prst="rect">
            <a:avLst/>
          </a:prstGeom>
        </p:spPr>
      </p:pic>
      <p:sp>
        <p:nvSpPr>
          <p:cNvPr id="8" name="Titel 5"/>
          <p:cNvSpPr txBox="1">
            <a:spLocks/>
          </p:cNvSpPr>
          <p:nvPr/>
        </p:nvSpPr>
        <p:spPr>
          <a:xfrm>
            <a:off x="178064" y="70338"/>
            <a:ext cx="3232597" cy="10248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0" kern="1200" spc="-50" baseline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Bildquellen</a:t>
            </a:r>
            <a:endParaRPr lang="de-DE" dirty="0"/>
          </a:p>
        </p:txBody>
      </p:sp>
      <p:sp>
        <p:nvSpPr>
          <p:cNvPr id="9" name="Textplatzhalter 7"/>
          <p:cNvSpPr txBox="1">
            <a:spLocks/>
          </p:cNvSpPr>
          <p:nvPr/>
        </p:nvSpPr>
        <p:spPr>
          <a:xfrm>
            <a:off x="295986" y="1095228"/>
            <a:ext cx="3200400" cy="3743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500" kern="12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2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0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BO-Logo &amp; CVH Logo</a:t>
            </a:r>
            <a:br>
              <a:rPr lang="de-DE" dirty="0"/>
            </a:br>
            <a:r>
              <a:rPr lang="de-DE" dirty="0"/>
              <a:t>Hochschule Bochum</a:t>
            </a:r>
            <a:br>
              <a:rPr lang="de-DE" dirty="0"/>
            </a:br>
            <a:r>
              <a:rPr lang="de-DE" dirty="0"/>
              <a:t>http://www.hs-bochum.de/campus-velbert-heiligenhaus.html</a:t>
            </a:r>
          </a:p>
          <a:p>
            <a:r>
              <a:rPr lang="de-DE" dirty="0"/>
              <a:t>Sonstige Bildquellen sind unter den jeweiligen Abbildungen angegeben.</a:t>
            </a:r>
          </a:p>
          <a:p>
            <a:r>
              <a:rPr lang="de-DE" dirty="0"/>
              <a:t>Alle Bildrechte verbleiben bei den Eigentümern.</a:t>
            </a:r>
          </a:p>
          <a:p>
            <a:r>
              <a:rPr lang="de-DE" dirty="0"/>
              <a:t>Eine Weitergabe ist nur hochschulintern gestattet!</a:t>
            </a:r>
          </a:p>
        </p:txBody>
      </p:sp>
    </p:spTree>
    <p:extLst>
      <p:ext uri="{BB962C8B-B14F-4D97-AF65-F5344CB8AC3E}">
        <p14:creationId xmlns:p14="http://schemas.microsoft.com/office/powerpoint/2010/main" val="20421937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C368D4-90CF-4024-804F-2454FE7CE990}" type="datetime2">
              <a:rPr lang="de-DE" smtClean="0"/>
              <a:pPr/>
              <a:t>Donnerstag, 9. Februar 2017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74" y="884010"/>
            <a:ext cx="10634652" cy="37885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532916" y="4804228"/>
            <a:ext cx="39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Bild: https://xkcd.com/1207/</a:t>
            </a:r>
          </a:p>
        </p:txBody>
      </p:sp>
    </p:spTree>
    <p:extLst>
      <p:ext uri="{BB962C8B-B14F-4D97-AF65-F5344CB8AC3E}">
        <p14:creationId xmlns:p14="http://schemas.microsoft.com/office/powerpoint/2010/main" val="3809339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3766827"/>
          </a:xfrm>
        </p:spPr>
        <p:txBody>
          <a:bodyPr anchor="ctr"/>
          <a:lstStyle/>
          <a:p>
            <a:pPr algn="ctr"/>
            <a:r>
              <a:rPr lang="de-DE" sz="3200" dirty="0" err="1"/>
              <a:t>Quadrokopter</a:t>
            </a:r>
            <a:r>
              <a:rPr lang="de-DE" sz="3200" dirty="0"/>
              <a:t> + Autonomie = …?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97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pic>
        <p:nvPicPr>
          <p:cNvPr id="2050" name="Picture 2" descr="https://d2t1xqejof9utc.cloudfront.net/screenshots/pics/bd374714e4d445c6f954e511a547affd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33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311369" y="5948218"/>
            <a:ext cx="4880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Bild: https://grabcad.com/library/terminator-hk-drone-1</a:t>
            </a:r>
          </a:p>
        </p:txBody>
      </p:sp>
    </p:spTree>
    <p:extLst>
      <p:ext uri="{BB962C8B-B14F-4D97-AF65-F5344CB8AC3E}">
        <p14:creationId xmlns:p14="http://schemas.microsoft.com/office/powerpoint/2010/main" val="352668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/>
              <a:t>Was kann mittels Bilderkennung an Autonomie realisiert werden?</a:t>
            </a:r>
          </a:p>
          <a:p>
            <a:endParaRPr lang="de-DE" sz="2800" dirty="0"/>
          </a:p>
          <a:p>
            <a:pPr marL="566928" lvl="3" indent="0">
              <a:buNone/>
            </a:pPr>
            <a:r>
              <a:rPr lang="de-DE" sz="3200" i="1" dirty="0">
                <a:latin typeface="Roboto Slab" pitchFamily="2" charset="0"/>
                <a:ea typeface="Roboto Slab" pitchFamily="2" charset="0"/>
              </a:rPr>
              <a:t>Autonome Landeplatzlokalisierung und automatische Zentrierung über diesem im Schwebeflug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  <p:cxnSp>
        <p:nvCxnSpPr>
          <p:cNvPr id="7" name="Gerader Verbinder 6"/>
          <p:cNvCxnSpPr>
            <a:cxnSpLocks/>
          </p:cNvCxnSpPr>
          <p:nvPr/>
        </p:nvCxnSpPr>
        <p:spPr>
          <a:xfrm>
            <a:off x="1398263" y="3008918"/>
            <a:ext cx="0" cy="17269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25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7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38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Einfache Verwendbarkeit und Erweiterbarkeit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Modularer Aufbau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Leichte Zugänglichkeit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Verwendung gut dokumentierter, freier Software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Sämtliche für die Umsetzung der Projekte verwendete Software ist Open Source!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Funktionalität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Stabilität der Applikation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Leistungsfähige, schnelle Bildverarbeitung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Kommunikationsschnittstelle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97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Verwendete Komponenten: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Trägerplattform: Android (Java)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/>
              <a:t>Das Android-Open-Source-Project (AOSP) steht unter der Apache Software </a:t>
            </a:r>
            <a:r>
              <a:rPr lang="de-DE" sz="1600" dirty="0" err="1"/>
              <a:t>License</a:t>
            </a:r>
            <a:r>
              <a:rPr lang="de-DE" sz="1600" dirty="0"/>
              <a:t>, Version 2.0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Bildverarbeitung: </a:t>
            </a:r>
            <a:r>
              <a:rPr lang="de-DE" sz="2000" dirty="0" err="1"/>
              <a:t>OpenCV</a:t>
            </a:r>
            <a:r>
              <a:rPr lang="de-DE" sz="2000" dirty="0"/>
              <a:t> (C++)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1600" dirty="0"/>
              <a:t>Die </a:t>
            </a:r>
            <a:r>
              <a:rPr lang="en-US" sz="1600" dirty="0"/>
              <a:t>Open Source Computer Vision Library </a:t>
            </a:r>
            <a:r>
              <a:rPr lang="de-DE" sz="1600" dirty="0"/>
              <a:t>(</a:t>
            </a:r>
            <a:r>
              <a:rPr lang="de-DE" sz="1600" dirty="0" err="1"/>
              <a:t>OpenCV</a:t>
            </a:r>
            <a:r>
              <a:rPr lang="de-DE" sz="1600" dirty="0"/>
              <a:t>) steht unter der </a:t>
            </a:r>
            <a:r>
              <a:rPr lang="de-DE" sz="1600" dirty="0" err="1"/>
              <a:t>Modified</a:t>
            </a:r>
            <a:r>
              <a:rPr lang="de-DE" sz="1600" dirty="0"/>
              <a:t> BSD </a:t>
            </a:r>
            <a:r>
              <a:rPr lang="de-DE" sz="1600" dirty="0" err="1"/>
              <a:t>License</a:t>
            </a:r>
            <a:endParaRPr lang="de-DE" sz="16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Kommunikationsschnittstelle: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Intern: JNI (Java Native Interface – GNU GPL)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Extern: USB (MIT </a:t>
            </a:r>
            <a:r>
              <a:rPr lang="de-DE" sz="1800" dirty="0" err="1"/>
              <a:t>License</a:t>
            </a:r>
            <a:r>
              <a:rPr lang="de-DE" sz="1800" dirty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Donnerstag, 9.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177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ückblick">
  <a:themeElements>
    <a:clrScheme name="BO Darkside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FC7204"/>
      </a:accent1>
      <a:accent2>
        <a:srgbClr val="E3001B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1668</Words>
  <Application>Microsoft Office PowerPoint</Application>
  <PresentationFormat>Breitbild</PresentationFormat>
  <Paragraphs>424</Paragraphs>
  <Slides>37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8" baseType="lpstr">
      <vt:lpstr>Arial</vt:lpstr>
      <vt:lpstr>Calibri</vt:lpstr>
      <vt:lpstr>Comic Sans MS</vt:lpstr>
      <vt:lpstr>Consolas</vt:lpstr>
      <vt:lpstr>Roboto</vt:lpstr>
      <vt:lpstr>Roboto Black</vt:lpstr>
      <vt:lpstr>Roboto Mono</vt:lpstr>
      <vt:lpstr>Roboto Slab</vt:lpstr>
      <vt:lpstr>Times New Roman</vt:lpstr>
      <vt:lpstr>Wingdings</vt:lpstr>
      <vt:lpstr>Rückblick</vt:lpstr>
      <vt:lpstr>Visual Based Landing System und Leonardo Mixer</vt:lpstr>
      <vt:lpstr>Gliederung</vt:lpstr>
      <vt:lpstr>Motivation</vt:lpstr>
      <vt:lpstr>Motivation</vt:lpstr>
      <vt:lpstr>PowerPoint-Präsentation</vt:lpstr>
      <vt:lpstr>Motivation</vt:lpstr>
      <vt:lpstr>Gliederung</vt:lpstr>
      <vt:lpstr>Voraussetzungen &amp; Anforderungen</vt:lpstr>
      <vt:lpstr>Voraussetzungen &amp; Anforderungen</vt:lpstr>
      <vt:lpstr>PowerPoint-Präsentation</vt:lpstr>
      <vt:lpstr>Gliederung</vt:lpstr>
      <vt:lpstr>Generalisierung in Form eines Frameworks</vt:lpstr>
      <vt:lpstr>Generalisierung in Form eines Frameworks</vt:lpstr>
      <vt:lpstr>Generalisierung in Form eines Frameworks</vt:lpstr>
      <vt:lpstr>Gliederung</vt:lpstr>
      <vt:lpstr>Konkreter Lösungsansatz in Form des VBLS</vt:lpstr>
      <vt:lpstr>Konkreter Lösungsansatz in Form des VBLS</vt:lpstr>
      <vt:lpstr>Konkreter Lösungsansatz in Form des VBLS</vt:lpstr>
      <vt:lpstr>Gliederung</vt:lpstr>
      <vt:lpstr>Leonardo Mixer – Das Projekt im Projekt</vt:lpstr>
      <vt:lpstr>Motivation für den Leonardo Mixer</vt:lpstr>
      <vt:lpstr>Voraussetzungen &amp; Anforderungen</vt:lpstr>
      <vt:lpstr>Voraussetzungen &amp; Anforderungen</vt:lpstr>
      <vt:lpstr>Scheduler</vt:lpstr>
      <vt:lpstr>Scheduler</vt:lpstr>
      <vt:lpstr>Scheduler</vt:lpstr>
      <vt:lpstr>Umsetzung als LeonardoMixer IO</vt:lpstr>
      <vt:lpstr>Gliederung</vt:lpstr>
      <vt:lpstr>Kommen wir zum spannendsten Teil…</vt:lpstr>
      <vt:lpstr>Gliederung</vt:lpstr>
      <vt:lpstr>Fazit</vt:lpstr>
      <vt:lpstr>Fazit</vt:lpstr>
      <vt:lpstr>Gliederung</vt:lpstr>
      <vt:lpstr>Ausblick</vt:lpstr>
      <vt:lpstr>Vielen Dank für Ihre und Eure Aufmerksamkeit!</vt:lpstr>
      <vt:lpstr>Link zum Projekt: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Kurzvortrag Schlüsselqualifikation</dc:title>
  <dc:creator>Philipp Stenkamp</dc:creator>
  <cp:lastModifiedBy>Philipp Stenkamp</cp:lastModifiedBy>
  <cp:revision>268</cp:revision>
  <dcterms:created xsi:type="dcterms:W3CDTF">2016-05-12T08:42:56Z</dcterms:created>
  <dcterms:modified xsi:type="dcterms:W3CDTF">2017-02-09T13:46:05Z</dcterms:modified>
</cp:coreProperties>
</file>