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6" r:id="rId1"/>
  </p:sldMasterIdLst>
  <p:notesMasterIdLst>
    <p:notesMasterId r:id="rId39"/>
  </p:notesMasterIdLst>
  <p:sldIdLst>
    <p:sldId id="256" r:id="rId2"/>
    <p:sldId id="266" r:id="rId3"/>
    <p:sldId id="353" r:id="rId4"/>
    <p:sldId id="364" r:id="rId5"/>
    <p:sldId id="365" r:id="rId6"/>
    <p:sldId id="347" r:id="rId7"/>
    <p:sldId id="370" r:id="rId8"/>
    <p:sldId id="354" r:id="rId9"/>
    <p:sldId id="377" r:id="rId10"/>
    <p:sldId id="366" r:id="rId11"/>
    <p:sldId id="371" r:id="rId12"/>
    <p:sldId id="355" r:id="rId13"/>
    <p:sldId id="367" r:id="rId14"/>
    <p:sldId id="382" r:id="rId15"/>
    <p:sldId id="372" r:id="rId16"/>
    <p:sldId id="356" r:id="rId17"/>
    <p:sldId id="368" r:id="rId18"/>
    <p:sldId id="381" r:id="rId19"/>
    <p:sldId id="373" r:id="rId20"/>
    <p:sldId id="352" r:id="rId21"/>
    <p:sldId id="359" r:id="rId22"/>
    <p:sldId id="360" r:id="rId23"/>
    <p:sldId id="378" r:id="rId24"/>
    <p:sldId id="362" r:id="rId25"/>
    <p:sldId id="379" r:id="rId26"/>
    <p:sldId id="380" r:id="rId27"/>
    <p:sldId id="363" r:id="rId28"/>
    <p:sldId id="374" r:id="rId29"/>
    <p:sldId id="358" r:id="rId30"/>
    <p:sldId id="375" r:id="rId31"/>
    <p:sldId id="350" r:id="rId32"/>
    <p:sldId id="369" r:id="rId33"/>
    <p:sldId id="376" r:id="rId34"/>
    <p:sldId id="351" r:id="rId35"/>
    <p:sldId id="345" r:id="rId36"/>
    <p:sldId id="307" r:id="rId37"/>
    <p:sldId id="383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674B"/>
    <a:srgbClr val="FC7204"/>
    <a:srgbClr val="F2F2F2"/>
    <a:srgbClr val="2D2D2D"/>
    <a:srgbClr val="CECECE"/>
    <a:srgbClr val="F83D02"/>
    <a:srgbClr val="E3001B"/>
    <a:srgbClr val="5760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384" autoAdjust="0"/>
  </p:normalViewPr>
  <p:slideViewPr>
    <p:cSldViewPr snapToGrid="0">
      <p:cViewPr>
        <p:scale>
          <a:sx n="75" d="100"/>
          <a:sy n="75" d="100"/>
        </p:scale>
        <p:origin x="54" y="-2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8" d="100"/>
          <a:sy n="88" d="100"/>
        </p:scale>
        <p:origin x="382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EE1BF2-D985-4160-A29E-538E4DEB7A68}" type="datetimeFigureOut">
              <a:rPr lang="de-DE" smtClean="0"/>
              <a:t>08.02.2017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B3A20E-481E-44CD-B372-66720F9E7EE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2570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Begrüßung</a:t>
            </a:r>
          </a:p>
          <a:p>
            <a:r>
              <a:rPr lang="de-DE" dirty="0"/>
              <a:t>Vorstellung</a:t>
            </a:r>
          </a:p>
          <a:p>
            <a:r>
              <a:rPr lang="de-DE" dirty="0"/>
              <a:t>Philipp Stenkamp</a:t>
            </a:r>
          </a:p>
          <a:p>
            <a:r>
              <a:rPr lang="de-DE" dirty="0"/>
              <a:t>Studierender im 5. Semester</a:t>
            </a:r>
            <a:r>
              <a:rPr lang="de-DE" baseline="0" dirty="0"/>
              <a:t> </a:t>
            </a:r>
          </a:p>
          <a:p>
            <a:r>
              <a:rPr lang="de-DE" dirty="0"/>
              <a:t>an der HS BO am CVH</a:t>
            </a:r>
          </a:p>
          <a:p>
            <a:r>
              <a:rPr lang="de-DE" dirty="0"/>
              <a:t>Mechatronik &amp; IT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67096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Ziel des Vortrages:</a:t>
            </a:r>
            <a:r>
              <a:rPr lang="de-DE" baseline="0" dirty="0"/>
              <a:t> Überblick über Potentiale und Risiken </a:t>
            </a:r>
            <a:r>
              <a:rPr lang="de-DE" baseline="0"/>
              <a:t>zu vermitteln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31610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Ziel des Vortrages:</a:t>
            </a:r>
            <a:r>
              <a:rPr lang="de-DE" baseline="0" dirty="0"/>
              <a:t> Überblick über Potentiale und Risiken </a:t>
            </a:r>
            <a:r>
              <a:rPr lang="de-DE" baseline="0"/>
              <a:t>zu vermitteln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95694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Verweis auf Alex (und Tassilos) Vortrag</a:t>
            </a:r>
          </a:p>
          <a:p>
            <a:r>
              <a:rPr lang="de-DE" dirty="0"/>
              <a:t>Problem des</a:t>
            </a:r>
            <a:r>
              <a:rPr lang="de-DE" baseline="0" dirty="0"/>
              <a:t> schlechten Gesamtwirkungsgrades </a:t>
            </a:r>
          </a:p>
          <a:p>
            <a:r>
              <a:rPr lang="de-DE" baseline="0" dirty="0"/>
              <a:t>max. 62% Wirkungsgrad Strom zu Gas zu Strom für Großanlagen mit Kraft-Wärme-Kopplung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34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00307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35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48725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Ziel des Vortrages:</a:t>
            </a:r>
            <a:r>
              <a:rPr lang="de-DE" baseline="0" dirty="0"/>
              <a:t> Überblick über Potentiale und Risiken </a:t>
            </a:r>
            <a:r>
              <a:rPr lang="de-DE" baseline="0"/>
              <a:t>zu vermitteln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1820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Weltbevölkerung</a:t>
            </a:r>
            <a:r>
              <a:rPr lang="de-DE" baseline="0" dirty="0"/>
              <a:t> nimmt zu</a:t>
            </a:r>
          </a:p>
          <a:p>
            <a:r>
              <a:rPr lang="de-DE" baseline="0" dirty="0"/>
              <a:t>Genauso das Grundbedürfnis der Mobilität</a:t>
            </a:r>
          </a:p>
          <a:p>
            <a:r>
              <a:rPr lang="de-DE" baseline="0" dirty="0"/>
              <a:t>Anzahl der KFZ steigt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607266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Ziel des Vortrages:</a:t>
            </a:r>
            <a:r>
              <a:rPr lang="de-DE" baseline="0" dirty="0"/>
              <a:t> Überblick über Potentiale und Risiken </a:t>
            </a:r>
            <a:r>
              <a:rPr lang="de-DE" baseline="0"/>
              <a:t>zu vermitteln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47858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Ziel des Vortrages:</a:t>
            </a:r>
            <a:r>
              <a:rPr lang="de-DE" baseline="0" dirty="0"/>
              <a:t> Überblick über Potentiale und Risiken </a:t>
            </a:r>
            <a:r>
              <a:rPr lang="de-DE" baseline="0"/>
              <a:t>zu vermitteln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08482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Ziel des Vortrages:</a:t>
            </a:r>
            <a:r>
              <a:rPr lang="de-DE" baseline="0" dirty="0"/>
              <a:t> Überblick über Potentiale und Risiken </a:t>
            </a:r>
            <a:r>
              <a:rPr lang="de-DE" baseline="0"/>
              <a:t>zu vermitteln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74798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Ziel des Vortrages:</a:t>
            </a:r>
            <a:r>
              <a:rPr lang="de-DE" baseline="0" dirty="0"/>
              <a:t> Überblick über Potentiale und Risiken </a:t>
            </a:r>
            <a:r>
              <a:rPr lang="de-DE" baseline="0"/>
              <a:t>zu vermitteln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90985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Ziel des Vortrages:</a:t>
            </a:r>
            <a:r>
              <a:rPr lang="de-DE" baseline="0" dirty="0"/>
              <a:t> Überblick über Potentiale und Risiken </a:t>
            </a:r>
            <a:r>
              <a:rPr lang="de-DE" baseline="0"/>
              <a:t>zu vermitteln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0184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Ziel des Vortrages:</a:t>
            </a:r>
            <a:r>
              <a:rPr lang="de-DE" baseline="0" dirty="0"/>
              <a:t> Überblick über Potentiale und Risiken </a:t>
            </a:r>
            <a:r>
              <a:rPr lang="de-DE" baseline="0"/>
              <a:t>zu vermitteln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3534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1752600"/>
            <a:ext cx="10058400" cy="2572512"/>
          </a:xfrm>
        </p:spPr>
        <p:txBody>
          <a:bodyPr anchor="ctr">
            <a:normAutofit/>
          </a:bodyPr>
          <a:lstStyle>
            <a:lvl1pPr algn="ctr">
              <a:lnSpc>
                <a:spcPct val="85000"/>
              </a:lnSpc>
              <a:defRPr sz="8000" spc="-50" baseline="0">
                <a:solidFill>
                  <a:srgbClr val="FC7204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fld id="{0FDCC619-39C7-4DA4-A7CD-EA016960C5DC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72413D8B-43E4-46A2-9351-FB041A8FE287}" type="datetime2">
              <a:rPr lang="de-DE" smtClean="0"/>
              <a:pPr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6687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lang="de-DE" sz="1200" kern="1200" smtClean="0">
                <a:solidFill>
                  <a:srgbClr val="FFFFFF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fld id="{0FDCC619-39C7-4DA4-A7CD-EA016960C5D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793FC042-B086-4440-A078-2724CB515D52}" type="datetime2">
              <a:rPr lang="de-DE" smtClean="0"/>
              <a:pPr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5046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lang="de-DE" sz="1200" kern="1200" smtClean="0">
                <a:solidFill>
                  <a:srgbClr val="FFFFFF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fld id="{0FDCC619-39C7-4DA4-A7CD-EA016960C5D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0A8C68BA-9343-4AFD-B2D9-EF07F651E844}" type="datetime2">
              <a:rPr lang="de-DE" smtClean="0"/>
              <a:pPr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7150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3487" y="1788584"/>
            <a:ext cx="10058400" cy="4023360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 noChangeAspect="1"/>
          </p:cNvSpPr>
          <p:nvPr>
            <p:ph type="sldNum" sz="quarter" idx="12"/>
          </p:nvPr>
        </p:nvSpPr>
        <p:spPr>
          <a:xfrm>
            <a:off x="11776911" y="6467601"/>
            <a:ext cx="295200" cy="288000"/>
          </a:xfrm>
        </p:spPr>
        <p:txBody>
          <a:bodyPr lIns="0" rIns="0"/>
          <a:lstStyle>
            <a:lvl1pPr>
              <a:defRPr lang="de-DE" sz="1200" kern="1200" smtClean="0">
                <a:solidFill>
                  <a:srgbClr val="FFFFFF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fld id="{0FDCC619-39C7-4DA4-A7CD-EA016960C5D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339DF545-3804-495E-A9B5-947FD59056D2}" type="datetime2">
              <a:rPr lang="de-DE" smtClean="0"/>
              <a:pPr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6608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752600"/>
            <a:ext cx="10058400" cy="2572512"/>
          </a:xfrm>
        </p:spPr>
        <p:txBody>
          <a:bodyPr anchor="ctr" anchorCtr="0">
            <a:normAutofit/>
          </a:bodyPr>
          <a:lstStyle>
            <a:lvl1pPr algn="ctr">
              <a:lnSpc>
                <a:spcPct val="85000"/>
              </a:lnSpc>
              <a:defRPr sz="8000" b="0">
                <a:solidFill>
                  <a:srgbClr val="FC7204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 algn="ctr">
              <a:buNone/>
              <a:defRPr sz="2400" cap="all" spc="200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lang="de-DE" sz="1200" kern="1200" smtClean="0">
                <a:solidFill>
                  <a:srgbClr val="FFFFFF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fld id="{0FDCC619-39C7-4DA4-A7CD-EA016960C5DC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95AC58F8-57DF-46FF-B146-E64BCA127DC6}" type="datetime2">
              <a:rPr lang="de-DE" smtClean="0"/>
              <a:pPr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5758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lang="de-DE" sz="1200" kern="1200" smtClean="0">
                <a:solidFill>
                  <a:srgbClr val="FFFFFF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fld id="{0FDCC619-39C7-4DA4-A7CD-EA016960C5D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830FA7EF-1280-43FD-923D-7728A241F6B4}" type="datetime2">
              <a:rPr lang="de-DE" smtClean="0"/>
              <a:pPr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0891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lang="de-DE" sz="1200" kern="1200" smtClean="0">
                <a:solidFill>
                  <a:srgbClr val="FFFFFF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fld id="{0FDCC619-39C7-4DA4-A7CD-EA016960C5D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E89EA9EA-F9AA-4066-A363-A1ED35DE857C}" type="datetime2">
              <a:rPr lang="de-DE" smtClean="0"/>
              <a:pPr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8968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571" y="-198306"/>
            <a:ext cx="10058400" cy="1450757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lang="de-DE" sz="1200" kern="1200" smtClean="0">
                <a:solidFill>
                  <a:srgbClr val="FFFFFF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fld id="{0FDCC619-39C7-4DA4-A7CD-EA016960C5D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A9A9B8A3-B72B-4C3D-AF7A-312AD159568E}" type="datetime2">
              <a:rPr lang="de-DE" smtClean="0"/>
              <a:pPr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3678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DE" dirty="0"/>
          </a:p>
        </p:txBody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lang="de-DE" sz="1200" kern="1200" smtClean="0">
                <a:solidFill>
                  <a:srgbClr val="FFFFFF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fld id="{0FDCC619-39C7-4DA4-A7CD-EA016960C5DC}" type="slidenum">
              <a:rPr lang="de-DE" smtClean="0"/>
              <a:pPr/>
              <a:t>‹Nr.›</a:t>
            </a:fld>
            <a:endParaRPr lang="de-DE" dirty="0"/>
          </a:p>
        </p:txBody>
      </p:sp>
      <p:grpSp>
        <p:nvGrpSpPr>
          <p:cNvPr id="11" name="Gruppieren 10"/>
          <p:cNvGrpSpPr>
            <a:grpSpLocks noChangeAspect="1"/>
          </p:cNvGrpSpPr>
          <p:nvPr userDrawn="1"/>
        </p:nvGrpSpPr>
        <p:grpSpPr>
          <a:xfrm>
            <a:off x="117763" y="6449396"/>
            <a:ext cx="2107277" cy="378203"/>
            <a:chOff x="4413247" y="4787974"/>
            <a:chExt cx="3582990" cy="643055"/>
          </a:xfrm>
        </p:grpSpPr>
        <p:pic>
          <p:nvPicPr>
            <p:cNvPr id="12" name="Grafik 11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260990" y="4787974"/>
              <a:ext cx="2735247" cy="643055"/>
            </a:xfrm>
            <a:prstGeom prst="rect">
              <a:avLst/>
            </a:prstGeom>
          </p:spPr>
        </p:pic>
        <p:pic>
          <p:nvPicPr>
            <p:cNvPr id="13" name="Grafik 12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4413247" y="4807024"/>
              <a:ext cx="768353" cy="544249"/>
            </a:xfrm>
            <a:prstGeom prst="rect">
              <a:avLst/>
            </a:prstGeom>
          </p:spPr>
        </p:pic>
      </p:grp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1FBE3B5A-7D48-4D3C-95C4-4BC1A7304392}" type="datetime2">
              <a:rPr lang="de-DE" smtClean="0"/>
              <a:pPr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2807860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lang="de-DE" sz="1200" kern="1200" smtClean="0">
                <a:solidFill>
                  <a:srgbClr val="FFFFFF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fld id="{0FDCC619-39C7-4DA4-A7CD-EA016960C5DC}" type="slidenum">
              <a:rPr lang="de-DE" smtClean="0"/>
              <a:pPr/>
              <a:t>‹Nr.›</a:t>
            </a:fld>
            <a:endParaRPr lang="de-DE" dirty="0"/>
          </a:p>
        </p:txBody>
      </p:sp>
      <p:grpSp>
        <p:nvGrpSpPr>
          <p:cNvPr id="11" name="Gruppieren 10"/>
          <p:cNvGrpSpPr>
            <a:grpSpLocks noChangeAspect="1"/>
          </p:cNvGrpSpPr>
          <p:nvPr userDrawn="1"/>
        </p:nvGrpSpPr>
        <p:grpSpPr>
          <a:xfrm>
            <a:off x="117763" y="6134100"/>
            <a:ext cx="3864048" cy="693499"/>
            <a:chOff x="4413247" y="4787974"/>
            <a:chExt cx="3582990" cy="643055"/>
          </a:xfrm>
        </p:grpSpPr>
        <p:pic>
          <p:nvPicPr>
            <p:cNvPr id="12" name="Grafik 11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260990" y="4787974"/>
              <a:ext cx="2735247" cy="643055"/>
            </a:xfrm>
            <a:prstGeom prst="rect">
              <a:avLst/>
            </a:prstGeom>
          </p:spPr>
        </p:pic>
        <p:pic>
          <p:nvPicPr>
            <p:cNvPr id="13" name="Grafik 12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4413247" y="4807024"/>
              <a:ext cx="768353" cy="544249"/>
            </a:xfrm>
            <a:prstGeom prst="rect">
              <a:avLst/>
            </a:prstGeom>
          </p:spPr>
        </p:pic>
      </p:grp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D8C368D4-90CF-4024-804F-2454FE7CE990}" type="datetime2">
              <a:rPr lang="de-DE" smtClean="0"/>
              <a:pPr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1592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4953000"/>
            <a:ext cx="12188825" cy="1428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rgbClr val="FC7204"/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lang="de-DE" sz="1200" kern="1200" smtClean="0">
                <a:solidFill>
                  <a:srgbClr val="FFFFFF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fld id="{0FDCC619-39C7-4DA4-A7CD-EA016960C5D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0D6A3A1B-1ADF-4ECD-84F0-0BF3CCC906B0}" type="datetime2">
              <a:rPr lang="de-DE" smtClean="0"/>
              <a:pPr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4295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Eingebettete Systeme &amp; Systemtechnik</a:t>
            </a:r>
          </a:p>
        </p:txBody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 noChangeAspect="1"/>
          </p:cNvSpPr>
          <p:nvPr>
            <p:ph type="sldNum" sz="quarter" idx="4"/>
          </p:nvPr>
        </p:nvSpPr>
        <p:spPr>
          <a:xfrm>
            <a:off x="11772547" y="6467284"/>
            <a:ext cx="295200" cy="288000"/>
          </a:xfrm>
          <a:prstGeom prst="rect">
            <a:avLst/>
          </a:prstGeom>
          <a:solidFill>
            <a:srgbClr val="FC7204"/>
          </a:solidFill>
        </p:spPr>
        <p:txBody>
          <a:bodyPr vert="horz" lIns="0" tIns="45720" rIns="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fld id="{0FDCC619-39C7-4DA4-A7CD-EA016960C5DC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uppieren 12"/>
          <p:cNvGrpSpPr>
            <a:grpSpLocks noChangeAspect="1"/>
          </p:cNvGrpSpPr>
          <p:nvPr userDrawn="1"/>
        </p:nvGrpSpPr>
        <p:grpSpPr>
          <a:xfrm>
            <a:off x="117763" y="6449396"/>
            <a:ext cx="2107277" cy="378203"/>
            <a:chOff x="4413247" y="4787974"/>
            <a:chExt cx="3582990" cy="643055"/>
          </a:xfrm>
        </p:grpSpPr>
        <p:pic>
          <p:nvPicPr>
            <p:cNvPr id="8" name="Grafik 7"/>
            <p:cNvPicPr>
              <a:picLocks noChangeAspect="1"/>
            </p:cNvPicPr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5260990" y="4787974"/>
              <a:ext cx="2735247" cy="643055"/>
            </a:xfrm>
            <a:prstGeom prst="rect">
              <a:avLst/>
            </a:prstGeom>
          </p:spPr>
        </p:pic>
        <p:pic>
          <p:nvPicPr>
            <p:cNvPr id="11" name="Grafik 10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4413247" y="4807024"/>
              <a:ext cx="768353" cy="544249"/>
            </a:xfrm>
            <a:prstGeom prst="rect">
              <a:avLst/>
            </a:prstGeom>
          </p:spPr>
        </p:pic>
      </p:grp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9300276" y="6443322"/>
            <a:ext cx="2472271" cy="3359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32730DE3-9F20-4512-A7A6-3EFDC364C787}" type="datetime2">
              <a:rPr lang="de-DE" smtClean="0"/>
              <a:pPr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5927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bg1">
              <a:lumMod val="95000"/>
            </a:schemeClr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bg1">
              <a:lumMod val="95000"/>
            </a:schemeClr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bg1">
              <a:lumMod val="95000"/>
            </a:schemeClr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bg1">
              <a:lumMod val="95000"/>
            </a:schemeClr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bg1">
              <a:lumMod val="95000"/>
            </a:schemeClr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bg1">
              <a:lumMod val="95000"/>
            </a:schemeClr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43880" y="1754112"/>
            <a:ext cx="10512158" cy="2587172"/>
          </a:xfrm>
        </p:spPr>
        <p:txBody>
          <a:bodyPr>
            <a:noAutofit/>
          </a:bodyPr>
          <a:lstStyle/>
          <a:p>
            <a:r>
              <a:rPr lang="de-DE" sz="5400" dirty="0">
                <a:solidFill>
                  <a:schemeClr val="bg1"/>
                </a:solidFill>
              </a:rPr>
              <a:t>Visual </a:t>
            </a:r>
            <a:r>
              <a:rPr lang="de-DE" sz="5400" dirty="0" err="1">
                <a:solidFill>
                  <a:schemeClr val="bg1"/>
                </a:solidFill>
              </a:rPr>
              <a:t>Based</a:t>
            </a:r>
            <a:r>
              <a:rPr lang="de-DE" sz="5400" dirty="0">
                <a:solidFill>
                  <a:schemeClr val="bg1"/>
                </a:solidFill>
              </a:rPr>
              <a:t> </a:t>
            </a:r>
            <a:r>
              <a:rPr lang="de-DE" sz="5400" dirty="0" err="1">
                <a:solidFill>
                  <a:schemeClr val="bg1"/>
                </a:solidFill>
              </a:rPr>
              <a:t>Landing</a:t>
            </a:r>
            <a:r>
              <a:rPr lang="de-DE" sz="5400" dirty="0">
                <a:solidFill>
                  <a:schemeClr val="bg1"/>
                </a:solidFill>
              </a:rPr>
              <a:t> System</a:t>
            </a:r>
            <a:br>
              <a:rPr lang="de-DE" sz="5400" dirty="0">
                <a:solidFill>
                  <a:schemeClr val="bg1"/>
                </a:solidFill>
              </a:rPr>
            </a:br>
            <a:r>
              <a:rPr lang="de-DE" sz="5400" dirty="0">
                <a:solidFill>
                  <a:schemeClr val="bg1"/>
                </a:solidFill>
              </a:rPr>
              <a:t>und Leonardo Mixer</a:t>
            </a:r>
            <a:endParaRPr lang="de-DE" sz="4400" dirty="0">
              <a:solidFill>
                <a:schemeClr val="bg1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70758" y="4488278"/>
            <a:ext cx="10361599" cy="1632604"/>
          </a:xfrm>
        </p:spPr>
        <p:txBody>
          <a:bodyPr>
            <a:normAutofit fontScale="92500"/>
          </a:bodyPr>
          <a:lstStyle/>
          <a:p>
            <a:r>
              <a:rPr lang="de-DE" sz="2800" cap="none" dirty="0">
                <a:solidFill>
                  <a:srgbClr val="FC7204"/>
                </a:solidFill>
              </a:rPr>
              <a:t>VBLS: Eingebettete Systeme im SS 2016 &amp; WS 2016/-17</a:t>
            </a:r>
          </a:p>
          <a:p>
            <a:r>
              <a:rPr lang="de-DE" sz="2800" cap="none" dirty="0">
                <a:solidFill>
                  <a:srgbClr val="FC7204"/>
                </a:solidFill>
              </a:rPr>
              <a:t>Leonardo Mixer: Systemtechnik im WS 2016-/17</a:t>
            </a:r>
          </a:p>
          <a:p>
            <a:r>
              <a:rPr lang="de-DE" sz="2800" cap="none" dirty="0">
                <a:solidFill>
                  <a:srgbClr val="FC7204"/>
                </a:solidFill>
              </a:rPr>
              <a:t>Projektvorstellung - Lukas Friedrichsen, Philipp Stenkamp</a:t>
            </a:r>
          </a:p>
          <a:p>
            <a:endParaRPr lang="de-DE" sz="2800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817104" cy="429279"/>
          </a:xfrm>
        </p:spPr>
        <p:txBody>
          <a:bodyPr/>
          <a:lstStyle/>
          <a:p>
            <a:fld id="{9C1CD7B6-1C72-4824-A0BB-78339FAABEA7}" type="datetime2">
              <a:rPr lang="de-DE" smtClean="0"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22727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Mittwoch, 8. Februar 2017</a:t>
            </a:fld>
            <a:endParaRPr lang="de-DE" dirty="0"/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95"/>
          <a:stretch/>
        </p:blipFill>
        <p:spPr>
          <a:xfrm>
            <a:off x="0" y="0"/>
            <a:ext cx="12192000" cy="6347547"/>
          </a:xfrm>
        </p:spPr>
      </p:pic>
    </p:spTree>
    <p:extLst>
      <p:ext uri="{BB962C8B-B14F-4D97-AF65-F5344CB8AC3E}">
        <p14:creationId xmlns:p14="http://schemas.microsoft.com/office/powerpoint/2010/main" val="14119505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dirty="0"/>
              <a:t>Gliederung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74935"/>
            <a:ext cx="10058400" cy="4475739"/>
          </a:xfrm>
        </p:spPr>
        <p:txBody>
          <a:bodyPr>
            <a:noAutofit/>
          </a:bodyPr>
          <a:lstStyle/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Motivation für das Visual </a:t>
            </a:r>
            <a:r>
              <a:rPr lang="de-DE" sz="2800" dirty="0" err="1"/>
              <a:t>Based</a:t>
            </a:r>
            <a:r>
              <a:rPr lang="de-DE" sz="2800" dirty="0"/>
              <a:t> </a:t>
            </a:r>
            <a:r>
              <a:rPr lang="de-DE" sz="2800" dirty="0" err="1"/>
              <a:t>Landing</a:t>
            </a:r>
            <a:r>
              <a:rPr lang="de-DE" sz="2800" dirty="0"/>
              <a:t> System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Voraussetzungen &amp; Anforderungen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Generalisierung in Form eines Frameworks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Konkreter Lösungsansatz in Form des VBLS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Leonardo Mixer – Das Projekt im Projekt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Demonstration des Gesamtprojektes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Fazit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Ausblick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11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</p:spPr>
        <p:txBody>
          <a:bodyPr/>
          <a:lstStyle/>
          <a:p>
            <a:fld id="{9C1CD7B6-1C72-4824-A0BB-78339FAABEA7}" type="datetime2">
              <a:rPr lang="de-DE" smtClean="0"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5386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Generalisierung in Form eines Frameworks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Mittwoch, 8. Februar 2017</a:t>
            </a:fld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988" y="1840877"/>
            <a:ext cx="9434680" cy="4090818"/>
          </a:xfrm>
          <a:noFill/>
        </p:spPr>
      </p:pic>
    </p:spTree>
    <p:extLst>
      <p:ext uri="{BB962C8B-B14F-4D97-AF65-F5344CB8AC3E}">
        <p14:creationId xmlns:p14="http://schemas.microsoft.com/office/powerpoint/2010/main" val="3220402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Generalisierung in Form eines Frameworks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Mittwoch, 8. Februar 2017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88583"/>
            <a:ext cx="10058400" cy="4452559"/>
          </a:xfrm>
          <a:noFill/>
          <a:effectLst/>
        </p:spPr>
        <p:txBody>
          <a:bodyPr>
            <a:normAutofit fontScale="70000" lnSpcReduction="20000"/>
          </a:bodyPr>
          <a:lstStyle/>
          <a:p>
            <a:pPr marL="0" lvl="0" indent="0">
              <a:lnSpc>
                <a:spcPct val="120000"/>
              </a:lnSpc>
              <a:spcAft>
                <a:spcPts val="0"/>
              </a:spcAft>
              <a:buNone/>
              <a:tabLst>
                <a:tab pos="457200" algn="l"/>
              </a:tabLst>
            </a:pPr>
            <a:r>
              <a:rPr lang="de-DE" b="1" dirty="0" err="1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public</a:t>
            </a:r>
            <a:r>
              <a:rPr lang="de-DE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Mat </a:t>
            </a:r>
            <a:r>
              <a:rPr lang="de-DE" b="1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onCameraFrame</a:t>
            </a:r>
            <a:r>
              <a:rPr lang="de-DE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de-DE" b="1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CvCameraViewFrame</a:t>
            </a:r>
            <a:r>
              <a:rPr lang="de-DE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b="1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inputFrame</a:t>
            </a:r>
            <a:r>
              <a:rPr lang="de-DE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</a:t>
            </a:r>
            <a:r>
              <a:rPr lang="de-DE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{</a:t>
            </a:r>
            <a:endParaRPr lang="de-DE" sz="1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de-DE" b="1" dirty="0">
              <a:solidFill>
                <a:srgbClr val="F9FAF4"/>
              </a:solidFill>
              <a:highlight>
                <a:srgbClr val="2F2F2F"/>
              </a:highlight>
              <a:latin typeface="Roboto Mono" pitchFamily="2" charset="0"/>
              <a:ea typeface="Roboto Mono" pitchFamily="2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dirty="0">
                <a:solidFill>
                  <a:srgbClr val="FFFFFF"/>
                </a:solidFill>
                <a:latin typeface="Roboto Mono" pitchFamily="2" charset="0"/>
                <a:ea typeface="Roboto Mono" pitchFamily="2" charset="0"/>
              </a:rPr>
              <a:t>// Gray - </a:t>
            </a:r>
            <a:r>
              <a:rPr lang="de-DE" dirty="0" err="1">
                <a:solidFill>
                  <a:srgbClr val="FFFFFF"/>
                </a:solidFill>
                <a:latin typeface="Roboto Mono" pitchFamily="2" charset="0"/>
                <a:ea typeface="Roboto Mono" pitchFamily="2" charset="0"/>
              </a:rPr>
              <a:t>images</a:t>
            </a:r>
            <a:endParaRPr lang="de-DE" dirty="0">
              <a:solidFill>
                <a:srgbClr val="FFFFFF"/>
              </a:solidFill>
              <a:latin typeface="Roboto Mono" pitchFamily="2" charset="0"/>
              <a:ea typeface="Roboto Mono" pitchFamily="2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   </a:t>
            </a:r>
            <a:r>
              <a:rPr lang="de-DE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mGray</a:t>
            </a:r>
            <a:r>
              <a:rPr lang="de-DE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de-DE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inputFrame</a:t>
            </a:r>
            <a:r>
              <a:rPr lang="de-DE" dirty="0" err="1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.</a:t>
            </a:r>
            <a:r>
              <a:rPr lang="de-DE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gray</a:t>
            </a:r>
            <a:r>
              <a:rPr lang="de-DE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()</a:t>
            </a:r>
            <a:r>
              <a:rPr lang="de-DE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chemeClr val="bg1"/>
                </a:solidFill>
                <a:latin typeface="Roboto Mono" pitchFamily="2" charset="0"/>
                <a:ea typeface="Roboto Mono" pitchFamily="2" charset="0"/>
              </a:rPr>
              <a:t>[…]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b="1" dirty="0" err="1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byte</a:t>
            </a:r>
            <a:r>
              <a:rPr lang="de-DE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[]</a:t>
            </a:r>
            <a:r>
              <a:rPr lang="de-DE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b="1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jImageData</a:t>
            </a:r>
            <a:r>
              <a:rPr lang="de-DE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de-DE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null;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   </a:t>
            </a:r>
            <a:r>
              <a:rPr lang="de-DE" b="1" dirty="0" err="1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try</a:t>
            </a:r>
            <a:r>
              <a:rPr lang="de-DE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   </a:t>
            </a:r>
            <a:r>
              <a:rPr lang="de-DE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jImageData</a:t>
            </a:r>
            <a:r>
              <a:rPr lang="de-DE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de-DE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transformationTools</a:t>
            </a:r>
            <a:r>
              <a:rPr lang="de-DE" dirty="0" err="1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.</a:t>
            </a:r>
            <a:r>
              <a:rPr lang="de-DE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jMatToArray</a:t>
            </a:r>
            <a:r>
              <a:rPr lang="de-DE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de-DE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mGray</a:t>
            </a:r>
            <a:r>
              <a:rPr lang="de-DE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</a:t>
            </a:r>
            <a:r>
              <a:rPr lang="de-DE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   </a:t>
            </a:r>
            <a:r>
              <a:rPr lang="de-DE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[…]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double</a:t>
            </a:r>
            <a:r>
              <a:rPr lang="de-DE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[]</a:t>
            </a:r>
            <a:r>
              <a:rPr lang="de-DE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b="1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jImageDataProcessed</a:t>
            </a:r>
            <a:r>
              <a:rPr lang="de-DE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de-DE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null;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   </a:t>
            </a:r>
            <a:r>
              <a:rPr lang="de-DE" b="1" dirty="0" err="1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try</a:t>
            </a:r>
            <a:r>
              <a:rPr lang="de-DE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   </a:t>
            </a:r>
            <a:r>
              <a:rPr lang="de-DE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jImageDataProcessed</a:t>
            </a:r>
            <a:r>
              <a:rPr lang="de-DE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de-DE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transformationTools</a:t>
            </a:r>
            <a:r>
              <a:rPr lang="de-DE" dirty="0" err="1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.</a:t>
            </a:r>
            <a:r>
              <a:rPr lang="de-DE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process</a:t>
            </a:r>
            <a:r>
              <a:rPr lang="de-DE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de-DE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jImageData</a:t>
            </a:r>
            <a:r>
              <a:rPr lang="de-DE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</a:t>
            </a:r>
            <a:r>
              <a:rPr lang="de-DE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   </a:t>
            </a:r>
            <a:r>
              <a:rPr lang="de-DE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    […]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Roboto Mono" pitchFamily="2" charset="0"/>
                <a:ea typeface="Roboto Mono" pitchFamily="2" charset="0"/>
              </a:rPr>
              <a:t>    /* Possibly do stuff with your processed image here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latin typeface="Roboto Mono" pitchFamily="2" charset="0"/>
                <a:ea typeface="Roboto Mono" pitchFamily="2" charset="0"/>
              </a:rPr>
              <a:t>     *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>
                <a:latin typeface="Roboto Mono" pitchFamily="2" charset="0"/>
                <a:ea typeface="Roboto Mono" pitchFamily="2" charset="0"/>
              </a:rPr>
              <a:t>     */</a:t>
            </a:r>
            <a:endParaRPr lang="de-DE" dirty="0">
              <a:latin typeface="Roboto Mono" pitchFamily="2" charset="0"/>
              <a:ea typeface="Roboto Mono" pitchFamily="2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b="1" dirty="0">
                <a:solidFill>
                  <a:srgbClr val="DD2867"/>
                </a:solidFill>
                <a:latin typeface="Roboto Mono" pitchFamily="2" charset="0"/>
                <a:ea typeface="Roboto Mono" pitchFamily="2" charset="0"/>
              </a:rPr>
              <a:t>Return </a:t>
            </a:r>
            <a:r>
              <a:rPr lang="de-DE" b="1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mGray</a:t>
            </a:r>
            <a:r>
              <a:rPr lang="de-DE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   </a:t>
            </a:r>
            <a:r>
              <a:rPr lang="de-DE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}</a:t>
            </a:r>
            <a:endParaRPr lang="de-DE" dirty="0">
              <a:solidFill>
                <a:srgbClr val="FF007F"/>
              </a:solidFill>
              <a:latin typeface="Roboto Mono" pitchFamily="2" charset="0"/>
              <a:ea typeface="Roboto Mon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3608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Generalisierung in Form eines Frameworks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Mittwoch, 8. Februar 2017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6" y="1788583"/>
            <a:ext cx="10765313" cy="446707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b="1" dirty="0">
                <a:solidFill>
                  <a:srgbClr val="DD2867"/>
                </a:solidFill>
                <a:latin typeface="Roboto Mono" pitchFamily="2" charset="0"/>
                <a:ea typeface="Roboto Mono" pitchFamily="2" charset="0"/>
              </a:rPr>
              <a:t>if</a:t>
            </a:r>
            <a:r>
              <a:rPr lang="en-US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0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en-US" sz="1000" b="1" dirty="0" err="1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cchannels</a:t>
            </a:r>
            <a:r>
              <a:rPr lang="en-US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==</a:t>
            </a:r>
            <a:r>
              <a:rPr lang="en-US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000" b="1" dirty="0">
                <a:solidFill>
                  <a:srgbClr val="6897BB"/>
                </a:solidFill>
                <a:latin typeface="Roboto Mono" pitchFamily="2" charset="0"/>
                <a:ea typeface="Roboto Mono" pitchFamily="2" charset="0"/>
              </a:rPr>
              <a:t>1</a:t>
            </a:r>
            <a:r>
              <a:rPr lang="en-US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&amp;&amp;</a:t>
            </a:r>
            <a:r>
              <a:rPr lang="en-US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000" b="1" dirty="0" err="1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cdepth</a:t>
            </a:r>
            <a:r>
              <a:rPr lang="en-US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==</a:t>
            </a:r>
            <a:r>
              <a:rPr lang="en-US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000" b="1" dirty="0">
                <a:solidFill>
                  <a:srgbClr val="6897BB"/>
                </a:solidFill>
                <a:latin typeface="Roboto Mono" pitchFamily="2" charset="0"/>
                <a:ea typeface="Roboto Mono" pitchFamily="2" charset="0"/>
              </a:rPr>
              <a:t>0</a:t>
            </a:r>
            <a:r>
              <a:rPr lang="en-US" sz="10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dirty="0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  </a:t>
            </a:r>
            <a:r>
              <a:rPr lang="de-DE" sz="1000" dirty="0" err="1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src</a:t>
            </a:r>
            <a:r>
              <a:rPr lang="de-DE" sz="1000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000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de-DE" sz="1000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Mat</a:t>
            </a:r>
            <a:r>
              <a:rPr lang="de-DE" sz="10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de-DE" sz="1000" dirty="0" err="1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crows</a:t>
            </a:r>
            <a:r>
              <a:rPr lang="de-DE" sz="1000" dirty="0" err="1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,</a:t>
            </a:r>
            <a:r>
              <a:rPr lang="de-DE" sz="1000" dirty="0" err="1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ccolumns</a:t>
            </a:r>
            <a:r>
              <a:rPr lang="de-DE" sz="1000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,</a:t>
            </a:r>
            <a:r>
              <a:rPr lang="de-DE" sz="1000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CV_8UC1</a:t>
            </a:r>
            <a:r>
              <a:rPr lang="de-DE" sz="10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</a:t>
            </a:r>
            <a:r>
              <a:rPr lang="de-DE" sz="1000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nn-NO" sz="1000" b="1" dirty="0">
                <a:solidFill>
                  <a:srgbClr val="DD2867"/>
                </a:solidFill>
                <a:latin typeface="Roboto Mono" pitchFamily="2" charset="0"/>
                <a:ea typeface="Roboto Mono" pitchFamily="2" charset="0"/>
              </a:rPr>
              <a:t>  for</a:t>
            </a:r>
            <a:r>
              <a:rPr lang="nn-NO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nn-NO" sz="10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nn-NO" sz="1000" b="1" dirty="0">
                <a:solidFill>
                  <a:srgbClr val="DD2867"/>
                </a:solidFill>
                <a:latin typeface="Roboto Mono" pitchFamily="2" charset="0"/>
                <a:ea typeface="Roboto Mono" pitchFamily="2" charset="0"/>
              </a:rPr>
              <a:t>int</a:t>
            </a:r>
            <a:r>
              <a:rPr lang="nn-NO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nn-NO" sz="1000" b="1" dirty="0">
                <a:solidFill>
                  <a:srgbClr val="ED7F48"/>
                </a:solidFill>
                <a:latin typeface="Roboto Mono" pitchFamily="2" charset="0"/>
                <a:ea typeface="Roboto Mono" pitchFamily="2" charset="0"/>
              </a:rPr>
              <a:t>i</a:t>
            </a:r>
            <a:r>
              <a:rPr lang="nn-NO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nn-NO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nn-NO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nn-NO" sz="1000" b="1" dirty="0">
                <a:solidFill>
                  <a:srgbClr val="6897BB"/>
                </a:solidFill>
                <a:latin typeface="Roboto Mono" pitchFamily="2" charset="0"/>
                <a:ea typeface="Roboto Mono" pitchFamily="2" charset="0"/>
              </a:rPr>
              <a:t>0</a:t>
            </a:r>
            <a:r>
              <a:rPr lang="nn-NO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;</a:t>
            </a:r>
            <a:r>
              <a:rPr lang="nn-NO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nn-NO" sz="1000" b="1" dirty="0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i</a:t>
            </a:r>
            <a:r>
              <a:rPr lang="nn-NO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nn-NO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&lt;</a:t>
            </a:r>
            <a:r>
              <a:rPr lang="nn-NO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nn-NO" sz="1000" b="1" dirty="0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crows</a:t>
            </a:r>
            <a:r>
              <a:rPr lang="nn-NO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;</a:t>
            </a:r>
            <a:r>
              <a:rPr lang="nn-NO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nn-NO" sz="1000" b="1" dirty="0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i</a:t>
            </a:r>
            <a:r>
              <a:rPr lang="nn-NO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++</a:t>
            </a:r>
            <a:r>
              <a:rPr lang="nn-NO" sz="10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</a:t>
            </a:r>
            <a:r>
              <a:rPr lang="nn-NO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nn-NO" sz="10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b="1" dirty="0">
                <a:solidFill>
                  <a:srgbClr val="DD2867"/>
                </a:solidFill>
                <a:latin typeface="Roboto Mono" pitchFamily="2" charset="0"/>
                <a:ea typeface="Roboto Mono" pitchFamily="2" charset="0"/>
              </a:rPr>
              <a:t>    </a:t>
            </a:r>
            <a:r>
              <a:rPr lang="de-DE" sz="1000" b="1" dirty="0" err="1">
                <a:solidFill>
                  <a:srgbClr val="DD2867"/>
                </a:solidFill>
                <a:latin typeface="Roboto Mono" pitchFamily="2" charset="0"/>
                <a:ea typeface="Roboto Mono" pitchFamily="2" charset="0"/>
              </a:rPr>
              <a:t>for</a:t>
            </a:r>
            <a:r>
              <a:rPr lang="de-DE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0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de-DE" sz="1000" b="1" dirty="0" err="1">
                <a:solidFill>
                  <a:srgbClr val="DD2867"/>
                </a:solidFill>
                <a:latin typeface="Roboto Mono" pitchFamily="2" charset="0"/>
                <a:ea typeface="Roboto Mono" pitchFamily="2" charset="0"/>
              </a:rPr>
              <a:t>int</a:t>
            </a:r>
            <a:r>
              <a:rPr lang="de-DE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000" b="1" dirty="0">
                <a:solidFill>
                  <a:srgbClr val="ED7F48"/>
                </a:solidFill>
                <a:latin typeface="Roboto Mono" pitchFamily="2" charset="0"/>
                <a:ea typeface="Roboto Mono" pitchFamily="2" charset="0"/>
              </a:rPr>
              <a:t>j</a:t>
            </a:r>
            <a:r>
              <a:rPr lang="de-DE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de-DE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000" b="1" dirty="0">
                <a:solidFill>
                  <a:srgbClr val="6897BB"/>
                </a:solidFill>
                <a:latin typeface="Roboto Mono" pitchFamily="2" charset="0"/>
                <a:ea typeface="Roboto Mono" pitchFamily="2" charset="0"/>
              </a:rPr>
              <a:t>0</a:t>
            </a:r>
            <a:r>
              <a:rPr lang="de-DE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;</a:t>
            </a:r>
            <a:r>
              <a:rPr lang="de-DE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000" b="1" dirty="0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j</a:t>
            </a:r>
            <a:r>
              <a:rPr lang="de-DE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&lt;</a:t>
            </a:r>
            <a:r>
              <a:rPr lang="de-DE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000" b="1" dirty="0" err="1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ccolumns</a:t>
            </a:r>
            <a:r>
              <a:rPr lang="de-DE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;</a:t>
            </a:r>
            <a:r>
              <a:rPr lang="de-DE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000" b="1" dirty="0" err="1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j</a:t>
            </a:r>
            <a:r>
              <a:rPr lang="de-DE" sz="1000" b="1" dirty="0" err="1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++</a:t>
            </a:r>
            <a:r>
              <a:rPr lang="de-DE" sz="10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</a:t>
            </a:r>
            <a:r>
              <a:rPr lang="de-DE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0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dirty="0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      </a:t>
            </a:r>
            <a:r>
              <a:rPr lang="de-DE" sz="1000" dirty="0" err="1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pos</a:t>
            </a:r>
            <a:r>
              <a:rPr lang="de-DE" sz="1000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000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de-DE" sz="1000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000" dirty="0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i</a:t>
            </a:r>
            <a:r>
              <a:rPr lang="de-DE" sz="1000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*</a:t>
            </a:r>
            <a:r>
              <a:rPr lang="de-DE" sz="1000" dirty="0" err="1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ccolumns</a:t>
            </a:r>
            <a:r>
              <a:rPr lang="de-DE" sz="1000" dirty="0" err="1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+</a:t>
            </a:r>
            <a:r>
              <a:rPr lang="de-DE" sz="1000" dirty="0" err="1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j</a:t>
            </a:r>
            <a:r>
              <a:rPr lang="de-DE" sz="1000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      src</a:t>
            </a:r>
            <a:r>
              <a:rPr lang="en-US" sz="1000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.</a:t>
            </a:r>
            <a:r>
              <a:rPr lang="en-US" sz="1000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at</a:t>
            </a:r>
            <a:r>
              <a:rPr lang="en-US" sz="1000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&lt;</a:t>
            </a:r>
            <a:r>
              <a:rPr lang="en-US" sz="1000" b="1" dirty="0">
                <a:solidFill>
                  <a:srgbClr val="DD2867"/>
                </a:solidFill>
                <a:latin typeface="Roboto Mono" pitchFamily="2" charset="0"/>
                <a:ea typeface="Roboto Mono" pitchFamily="2" charset="0"/>
              </a:rPr>
              <a:t>signed</a:t>
            </a:r>
            <a:r>
              <a:rPr lang="en-US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000" b="1" dirty="0">
                <a:solidFill>
                  <a:srgbClr val="DD2867"/>
                </a:solidFill>
                <a:latin typeface="Roboto Mono" pitchFamily="2" charset="0"/>
                <a:ea typeface="Roboto Mono" pitchFamily="2" charset="0"/>
              </a:rPr>
              <a:t>char</a:t>
            </a:r>
            <a:r>
              <a:rPr lang="en-US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&gt;</a:t>
            </a:r>
            <a:r>
              <a:rPr lang="en-US" sz="10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en-US" sz="1000" b="1" dirty="0" err="1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i</a:t>
            </a:r>
            <a:r>
              <a:rPr lang="en-US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,</a:t>
            </a:r>
            <a:r>
              <a:rPr lang="en-US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000" b="1" dirty="0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j</a:t>
            </a:r>
            <a:r>
              <a:rPr lang="en-US" sz="10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</a:t>
            </a:r>
            <a:r>
              <a:rPr lang="en-US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en-US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000" b="1" dirty="0" err="1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inCArray</a:t>
            </a:r>
            <a:r>
              <a:rPr lang="en-US" sz="10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[</a:t>
            </a:r>
            <a:r>
              <a:rPr lang="en-US" sz="1000" b="1" dirty="0" err="1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pos</a:t>
            </a:r>
            <a:r>
              <a:rPr lang="en-US" sz="10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]</a:t>
            </a:r>
            <a:r>
              <a:rPr lang="en-US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    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  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b="1" dirty="0" err="1">
                <a:solidFill>
                  <a:srgbClr val="DD2867"/>
                </a:solidFill>
                <a:latin typeface="Roboto Mono" pitchFamily="2" charset="0"/>
                <a:ea typeface="Roboto Mono" pitchFamily="2" charset="0"/>
              </a:rPr>
              <a:t>else</a:t>
            </a:r>
            <a:r>
              <a:rPr lang="de-DE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0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b="1" dirty="0">
                <a:solidFill>
                  <a:srgbClr val="DD2867"/>
                </a:solidFill>
                <a:latin typeface="Roboto Mono" pitchFamily="2" charset="0"/>
                <a:ea typeface="Roboto Mono" pitchFamily="2" charset="0"/>
              </a:rPr>
              <a:t>  </a:t>
            </a:r>
            <a:r>
              <a:rPr lang="de-DE" sz="1000" b="1" dirty="0" err="1">
                <a:solidFill>
                  <a:srgbClr val="DD2867"/>
                </a:solidFill>
                <a:latin typeface="Roboto Mono" pitchFamily="2" charset="0"/>
                <a:ea typeface="Roboto Mono" pitchFamily="2" charset="0"/>
              </a:rPr>
              <a:t>return</a:t>
            </a:r>
            <a:r>
              <a:rPr lang="de-DE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NULL</a:t>
            </a:r>
            <a:r>
              <a:rPr lang="de-DE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b="1" dirty="0">
                <a:solidFill>
                  <a:schemeClr val="bg1"/>
                </a:solidFill>
                <a:latin typeface="Roboto Mono" pitchFamily="2" charset="0"/>
                <a:ea typeface="Roboto Mono" pitchFamily="2" charset="0"/>
              </a:rPr>
              <a:t>[…]</a:t>
            </a:r>
            <a:endParaRPr lang="de-DE" sz="1000" dirty="0">
              <a:solidFill>
                <a:schemeClr val="bg1"/>
              </a:solidFill>
              <a:latin typeface="Roboto Mono" pitchFamily="2" charset="0"/>
              <a:ea typeface="Roboto Mono" pitchFamily="2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chemeClr val="bg1"/>
                </a:solidFill>
                <a:latin typeface="Roboto Mono" pitchFamily="2" charset="0"/>
                <a:ea typeface="Roboto Mono" pitchFamily="2" charset="0"/>
              </a:rPr>
              <a:t>/* Do stuff with the image here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dirty="0">
                <a:solidFill>
                  <a:schemeClr val="bg1"/>
                </a:solidFill>
                <a:latin typeface="Roboto Mono" pitchFamily="2" charset="0"/>
                <a:ea typeface="Roboto Mono" pitchFamily="2" charset="0"/>
              </a:rPr>
              <a:t> *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dirty="0">
                <a:solidFill>
                  <a:schemeClr val="bg1"/>
                </a:solidFill>
                <a:latin typeface="Roboto Mono" pitchFamily="2" charset="0"/>
                <a:ea typeface="Roboto Mono" pitchFamily="2" charset="0"/>
              </a:rPr>
              <a:t> */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500" dirty="0">
                <a:solidFill>
                  <a:schemeClr val="bg1"/>
                </a:solidFill>
                <a:latin typeface="Roboto Mono" pitchFamily="2" charset="0"/>
                <a:ea typeface="Roboto Mono" pitchFamily="2" charset="0"/>
              </a:rPr>
              <a:t>       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chemeClr val="bg1"/>
                </a:solidFill>
                <a:latin typeface="Roboto Mono" pitchFamily="2" charset="0"/>
                <a:ea typeface="Roboto Mono" pitchFamily="2" charset="0"/>
              </a:rPr>
              <a:t>// Return your stuff if you want to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b="1" dirty="0">
                <a:solidFill>
                  <a:srgbClr val="DD2867"/>
                </a:solidFill>
                <a:latin typeface="Roboto Mono" pitchFamily="2" charset="0"/>
                <a:ea typeface="Roboto Mono" pitchFamily="2" charset="0"/>
              </a:rPr>
              <a:t>double</a:t>
            </a:r>
            <a:r>
              <a:rPr lang="de-DE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*</a:t>
            </a:r>
            <a:r>
              <a:rPr lang="de-DE" sz="1000" b="1" dirty="0" err="1">
                <a:solidFill>
                  <a:srgbClr val="ED7F48"/>
                </a:solidFill>
                <a:latin typeface="Roboto Mono" pitchFamily="2" charset="0"/>
                <a:ea typeface="Roboto Mono" pitchFamily="2" charset="0"/>
              </a:rPr>
              <a:t>outCArray</a:t>
            </a:r>
            <a:r>
              <a:rPr lang="de-DE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 err="1">
                <a:solidFill>
                  <a:srgbClr val="FFBF26"/>
                </a:solidFill>
                <a:latin typeface="Roboto Mono" pitchFamily="2" charset="0"/>
                <a:ea typeface="Roboto Mono" pitchFamily="2" charset="0"/>
              </a:rPr>
              <a:t>outCArray</a:t>
            </a:r>
            <a:r>
              <a:rPr lang="en-US" sz="1000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000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en-US" sz="1000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0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en-US" sz="1000" b="1" dirty="0">
                <a:solidFill>
                  <a:srgbClr val="DD2867"/>
                </a:solidFill>
                <a:latin typeface="Roboto Mono" pitchFamily="2" charset="0"/>
                <a:ea typeface="Roboto Mono" pitchFamily="2" charset="0"/>
              </a:rPr>
              <a:t>double</a:t>
            </a:r>
            <a:r>
              <a:rPr lang="en-US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*</a:t>
            </a:r>
            <a:r>
              <a:rPr lang="en-US" sz="10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</a:t>
            </a:r>
            <a:r>
              <a:rPr lang="en-US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000" b="1" dirty="0" err="1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malloc</a:t>
            </a:r>
            <a:r>
              <a:rPr lang="en-US" sz="10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((</a:t>
            </a:r>
            <a:r>
              <a:rPr lang="en-US" sz="1000" b="1" dirty="0">
                <a:solidFill>
                  <a:srgbClr val="D9E8F7"/>
                </a:solidFill>
                <a:latin typeface="Roboto Mono" pitchFamily="2" charset="0"/>
                <a:ea typeface="Roboto Mono" pitchFamily="2" charset="0"/>
              </a:rPr>
              <a:t>XXXXXXXXXX</a:t>
            </a:r>
            <a:r>
              <a:rPr lang="en-US" sz="10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))</a:t>
            </a:r>
            <a:r>
              <a:rPr lang="en-US" sz="1000" b="1" dirty="0">
                <a:solidFill>
                  <a:srgbClr val="E6E6FA"/>
                </a:solidFill>
                <a:latin typeface="Roboto Mono" pitchFamily="2" charset="0"/>
                <a:ea typeface="Roboto Mono" pitchFamily="2" charset="0"/>
              </a:rPr>
              <a:t>; </a:t>
            </a:r>
            <a:r>
              <a:rPr lang="en-US" sz="1000" b="1" dirty="0">
                <a:solidFill>
                  <a:schemeClr val="bg1"/>
                </a:solidFill>
                <a:latin typeface="Roboto Mono" pitchFamily="2" charset="0"/>
                <a:ea typeface="Roboto Mono" pitchFamily="2" charset="0"/>
              </a:rPr>
              <a:t>// </a:t>
            </a:r>
            <a:r>
              <a:rPr lang="en-US" sz="1000" b="1" dirty="0" err="1">
                <a:solidFill>
                  <a:schemeClr val="bg1"/>
                </a:solidFill>
                <a:latin typeface="Roboto Mono" pitchFamily="2" charset="0"/>
                <a:ea typeface="Roboto Mono" pitchFamily="2" charset="0"/>
              </a:rPr>
              <a:t>Malloc</a:t>
            </a:r>
            <a:r>
              <a:rPr lang="en-US" sz="1000" b="1" dirty="0">
                <a:solidFill>
                  <a:schemeClr val="bg1"/>
                </a:solidFill>
                <a:latin typeface="Roboto Mono" pitchFamily="2" charset="0"/>
                <a:ea typeface="Roboto Mono" pitchFamily="2" charset="0"/>
              </a:rPr>
              <a:t> to prevent the application from using new memory space on every call of this method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de-DE" sz="500" dirty="0">
              <a:solidFill>
                <a:schemeClr val="bg1"/>
              </a:solidFill>
              <a:latin typeface="Roboto Mono" pitchFamily="2" charset="0"/>
              <a:ea typeface="Roboto Mono" pitchFamily="2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dirty="0">
                <a:solidFill>
                  <a:schemeClr val="bg1"/>
                </a:solidFill>
                <a:latin typeface="Roboto Mono" pitchFamily="2" charset="0"/>
                <a:ea typeface="Roboto Mono" pitchFamily="2" charset="0"/>
              </a:rPr>
              <a:t>// Return </a:t>
            </a:r>
            <a:r>
              <a:rPr lang="de-DE" sz="1000" dirty="0" err="1">
                <a:solidFill>
                  <a:schemeClr val="bg1"/>
                </a:solidFill>
                <a:latin typeface="Roboto Mono" pitchFamily="2" charset="0"/>
                <a:ea typeface="Roboto Mono" pitchFamily="2" charset="0"/>
              </a:rPr>
              <a:t>the</a:t>
            </a:r>
            <a:r>
              <a:rPr lang="de-DE" sz="1000" dirty="0">
                <a:solidFill>
                  <a:schemeClr val="bg1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000" dirty="0" err="1">
                <a:solidFill>
                  <a:schemeClr val="bg1"/>
                </a:solidFill>
                <a:latin typeface="Roboto Mono" pitchFamily="2" charset="0"/>
                <a:ea typeface="Roboto Mono" pitchFamily="2" charset="0"/>
              </a:rPr>
              <a:t>results</a:t>
            </a:r>
            <a:endParaRPr lang="de-DE" sz="1000" dirty="0">
              <a:solidFill>
                <a:schemeClr val="bg1"/>
              </a:solidFill>
              <a:latin typeface="Roboto Mono" pitchFamily="2" charset="0"/>
              <a:ea typeface="Roboto Mono" pitchFamily="2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dirty="0">
                <a:latin typeface="Roboto Mono" pitchFamily="2" charset="0"/>
                <a:ea typeface="Roboto Mono" pitchFamily="2" charset="0"/>
              </a:rPr>
              <a:t>[…]</a:t>
            </a:r>
            <a:endParaRPr lang="de-DE" sz="1000" b="1" dirty="0">
              <a:solidFill>
                <a:srgbClr val="E6E6FA"/>
              </a:solidFill>
              <a:latin typeface="Roboto Mono" pitchFamily="2" charset="0"/>
              <a:ea typeface="Roboto Mono" pitchFamily="2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}</a:t>
            </a:r>
            <a:endParaRPr lang="de-DE" sz="1000" dirty="0">
              <a:latin typeface="Roboto Mono" pitchFamily="2" charset="0"/>
              <a:ea typeface="Roboto Mon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3495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dirty="0"/>
              <a:t>Gliederung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74935"/>
            <a:ext cx="10058400" cy="4475739"/>
          </a:xfrm>
        </p:spPr>
        <p:txBody>
          <a:bodyPr>
            <a:noAutofit/>
          </a:bodyPr>
          <a:lstStyle/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Motivation für das Visual </a:t>
            </a:r>
            <a:r>
              <a:rPr lang="de-DE" sz="2800" dirty="0" err="1"/>
              <a:t>Based</a:t>
            </a:r>
            <a:r>
              <a:rPr lang="de-DE" sz="2800" dirty="0"/>
              <a:t> </a:t>
            </a:r>
            <a:r>
              <a:rPr lang="de-DE" sz="2800" dirty="0" err="1"/>
              <a:t>Landing</a:t>
            </a:r>
            <a:r>
              <a:rPr lang="de-DE" sz="2800" dirty="0"/>
              <a:t> System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Voraussetzungen &amp; Anforderungen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Generalisierung in Form eines Frameworks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Konkreter Lösungsansatz in Form des VBLS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Leonardo Mixer – Das Projekt im Projekt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Demonstration des Gesamtprojektes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Fazit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Ausblick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15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</p:spPr>
        <p:txBody>
          <a:bodyPr/>
          <a:lstStyle/>
          <a:p>
            <a:fld id="{9C1CD7B6-1C72-4824-A0BB-78339FAABEA7}" type="datetime2">
              <a:rPr lang="de-DE" smtClean="0"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9292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Konkreter Lösungsansatz in Form des VBLS</a:t>
            </a:r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066" y="1795306"/>
            <a:ext cx="9092507" cy="4401297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47949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Konkreter Lösungsansatz in Form des VBLS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Mittwoch, 8. Februar 2017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88584"/>
            <a:ext cx="10823370" cy="402336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  <a:latin typeface="Roboto Mono" pitchFamily="2" charset="0"/>
                <a:ea typeface="Roboto Mono" pitchFamily="2" charset="0"/>
              </a:rPr>
              <a:t>// Calculates the nearest circle and writes the coordinates in the USB-write-buffer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   </a:t>
            </a:r>
            <a:r>
              <a:rPr lang="de-DE" sz="1400" b="1" dirty="0" err="1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if</a:t>
            </a:r>
            <a:r>
              <a:rPr lang="de-DE" sz="1400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4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de-DE" sz="1400" b="1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jImageDataCircles</a:t>
            </a:r>
            <a:r>
              <a:rPr lang="de-DE" sz="1400" b="1" dirty="0" err="1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.</a:t>
            </a:r>
            <a:r>
              <a:rPr lang="de-DE" sz="1400" b="1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length</a:t>
            </a:r>
            <a:r>
              <a:rPr lang="de-DE" sz="1400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400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&gt;</a:t>
            </a:r>
            <a:r>
              <a:rPr lang="de-DE" sz="1400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400" b="1" dirty="0">
                <a:solidFill>
                  <a:srgbClr val="C48CFF"/>
                </a:solidFill>
                <a:latin typeface="Roboto Mono" pitchFamily="2" charset="0"/>
                <a:ea typeface="Roboto Mono" pitchFamily="2" charset="0"/>
              </a:rPr>
              <a:t>0</a:t>
            </a:r>
            <a:r>
              <a:rPr lang="de-DE" sz="14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     </a:t>
            </a:r>
            <a:r>
              <a:rPr lang="en-US" sz="1400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jImageDataCircles</a:t>
            </a:r>
            <a:r>
              <a:rPr lang="en-US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400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en-US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400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transformationTools</a:t>
            </a:r>
            <a:r>
              <a:rPr lang="en-US" sz="1400" dirty="0" err="1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.</a:t>
            </a:r>
            <a:r>
              <a:rPr lang="en-US" sz="1400" dirty="0" err="1">
                <a:solidFill>
                  <a:srgbClr val="A7EC21"/>
                </a:solidFill>
                <a:latin typeface="Roboto Mono" pitchFamily="2" charset="0"/>
                <a:ea typeface="Roboto Mono" pitchFamily="2" charset="0"/>
              </a:rPr>
              <a:t>calculateNearestCircle</a:t>
            </a:r>
            <a:r>
              <a:rPr lang="en-US" sz="14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en-US" sz="1400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jImageDataCircles</a:t>
            </a:r>
            <a:r>
              <a:rPr lang="en-US" sz="1400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,</a:t>
            </a:r>
            <a:r>
              <a:rPr lang="en-US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400" b="1" i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IMG_WIDTH</a:t>
            </a:r>
            <a:r>
              <a:rPr lang="en-US" sz="1400" b="1" i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,</a:t>
            </a:r>
            <a:r>
              <a:rPr lang="en-US" sz="1400" b="1" i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br>
              <a:rPr lang="en-US" sz="1400" b="1" i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</a:br>
            <a:r>
              <a:rPr lang="en-US" sz="1400" b="1" i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								 IMG_HEIGHT</a:t>
            </a:r>
            <a:r>
              <a:rPr lang="en-US" sz="1400" b="1" i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,</a:t>
            </a:r>
            <a:r>
              <a:rPr lang="en-US" sz="1400" b="1" i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VEC_SUB_SIZE</a:t>
            </a:r>
            <a:r>
              <a:rPr lang="en-US" sz="1400" b="1" i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</a:t>
            </a:r>
            <a:r>
              <a:rPr lang="en-US" sz="1400" b="1" i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;</a:t>
            </a:r>
            <a:endParaRPr lang="de-DE" sz="1400" dirty="0">
              <a:solidFill>
                <a:srgbClr val="CFBFAD"/>
              </a:solidFill>
              <a:latin typeface="Roboto Mono" pitchFamily="2" charset="0"/>
              <a:ea typeface="Roboto Mono" pitchFamily="2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   </a:t>
            </a:r>
            <a:r>
              <a:rPr lang="de-DE" sz="1400" dirty="0">
                <a:solidFill>
                  <a:srgbClr val="FFFFFF"/>
                </a:solidFill>
                <a:latin typeface="Roboto Mono" pitchFamily="2" charset="0"/>
                <a:ea typeface="Roboto Mono" pitchFamily="2" charset="0"/>
              </a:rPr>
              <a:t>// PID - </a:t>
            </a:r>
            <a:r>
              <a:rPr lang="de-DE" sz="1400" dirty="0" err="1">
                <a:solidFill>
                  <a:srgbClr val="FFFFFF"/>
                </a:solidFill>
                <a:latin typeface="Roboto Mono" pitchFamily="2" charset="0"/>
                <a:ea typeface="Roboto Mono" pitchFamily="2" charset="0"/>
              </a:rPr>
              <a:t>controller</a:t>
            </a:r>
            <a:endParaRPr lang="de-DE" sz="1400" dirty="0">
              <a:solidFill>
                <a:srgbClr val="FFFFFF"/>
              </a:solidFill>
              <a:latin typeface="Roboto Mono" pitchFamily="2" charset="0"/>
              <a:ea typeface="Roboto Mono" pitchFamily="2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   </a:t>
            </a:r>
            <a:r>
              <a:rPr lang="de-DE" sz="1400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pid</a:t>
            </a:r>
            <a:r>
              <a:rPr lang="de-DE" sz="1400" dirty="0" err="1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.</a:t>
            </a:r>
            <a:r>
              <a:rPr lang="de-DE" sz="1400" dirty="0" err="1">
                <a:solidFill>
                  <a:srgbClr val="A7EC21"/>
                </a:solidFill>
                <a:latin typeface="Roboto Mono" pitchFamily="2" charset="0"/>
                <a:ea typeface="Roboto Mono" pitchFamily="2" charset="0"/>
              </a:rPr>
              <a:t>set_values</a:t>
            </a:r>
            <a:r>
              <a:rPr lang="de-DE" sz="14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de-DE" sz="1400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jImageDataCircles</a:t>
            </a:r>
            <a:r>
              <a:rPr lang="de-DE" sz="14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[</a:t>
            </a:r>
            <a:r>
              <a:rPr lang="de-DE" sz="1400" dirty="0">
                <a:solidFill>
                  <a:srgbClr val="C48CFF"/>
                </a:solidFill>
                <a:latin typeface="Roboto Mono" pitchFamily="2" charset="0"/>
                <a:ea typeface="Roboto Mono" pitchFamily="2" charset="0"/>
              </a:rPr>
              <a:t>0</a:t>
            </a:r>
            <a:r>
              <a:rPr lang="de-DE" sz="14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]</a:t>
            </a:r>
            <a:r>
              <a:rPr lang="de-DE" sz="1400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,</a:t>
            </a:r>
            <a:r>
              <a:rPr lang="de-DE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400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jImageDataCircles</a:t>
            </a:r>
            <a:r>
              <a:rPr lang="de-DE" sz="14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[</a:t>
            </a:r>
            <a:r>
              <a:rPr lang="de-DE" sz="1400" dirty="0">
                <a:solidFill>
                  <a:srgbClr val="C48CFF"/>
                </a:solidFill>
                <a:latin typeface="Roboto Mono" pitchFamily="2" charset="0"/>
                <a:ea typeface="Roboto Mono" pitchFamily="2" charset="0"/>
              </a:rPr>
              <a:t>1</a:t>
            </a:r>
            <a:r>
              <a:rPr lang="de-DE" sz="14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])</a:t>
            </a:r>
            <a:r>
              <a:rPr lang="de-DE" sz="1400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  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   </a:t>
            </a:r>
            <a:r>
              <a:rPr lang="en-US" sz="1400" dirty="0">
                <a:solidFill>
                  <a:srgbClr val="FFFFFF"/>
                </a:solidFill>
                <a:latin typeface="Roboto Mono" pitchFamily="2" charset="0"/>
                <a:ea typeface="Roboto Mono" pitchFamily="2" charset="0"/>
              </a:rPr>
              <a:t>// Set the USB-output-data to the current actuating variables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   </a:t>
            </a:r>
            <a:r>
              <a:rPr lang="de-DE" sz="1400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double</a:t>
            </a:r>
            <a:r>
              <a:rPr lang="de-DE" sz="14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[]</a:t>
            </a:r>
            <a:r>
              <a:rPr lang="de-DE" sz="1400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400" b="1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actuating_variables_copy</a:t>
            </a:r>
            <a:r>
              <a:rPr lang="de-DE" sz="1400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400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de-DE" sz="1400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400" b="1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pid</a:t>
            </a:r>
            <a:r>
              <a:rPr lang="de-DE" sz="1400" b="1" dirty="0" err="1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.</a:t>
            </a:r>
            <a:r>
              <a:rPr lang="de-DE" sz="1400" b="1" dirty="0" err="1">
                <a:solidFill>
                  <a:srgbClr val="A7EC21"/>
                </a:solidFill>
                <a:latin typeface="Roboto Mono" pitchFamily="2" charset="0"/>
                <a:ea typeface="Roboto Mono" pitchFamily="2" charset="0"/>
              </a:rPr>
              <a:t>get_actuating_variables</a:t>
            </a:r>
            <a:r>
              <a:rPr lang="de-DE" sz="14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()</a:t>
            </a:r>
            <a:r>
              <a:rPr lang="de-DE" sz="1400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   </a:t>
            </a:r>
            <a:r>
              <a:rPr lang="de-DE" sz="1400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double</a:t>
            </a:r>
            <a:r>
              <a:rPr lang="de-DE" sz="1400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400" b="1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x_temp</a:t>
            </a:r>
            <a:r>
              <a:rPr lang="de-DE" sz="1400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400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de-DE" sz="1400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400" b="1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actuating_variables_copy</a:t>
            </a:r>
            <a:r>
              <a:rPr lang="de-DE" sz="14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[</a:t>
            </a:r>
            <a:r>
              <a:rPr lang="de-DE" sz="1400" b="1" dirty="0">
                <a:solidFill>
                  <a:srgbClr val="C48CFF"/>
                </a:solidFill>
                <a:latin typeface="Roboto Mono" pitchFamily="2" charset="0"/>
                <a:ea typeface="Roboto Mono" pitchFamily="2" charset="0"/>
              </a:rPr>
              <a:t>0</a:t>
            </a:r>
            <a:r>
              <a:rPr lang="de-DE" sz="14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]</a:t>
            </a:r>
            <a:r>
              <a:rPr lang="de-DE" sz="1400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*</a:t>
            </a:r>
            <a:r>
              <a:rPr lang="de-DE" sz="14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de-DE" sz="1400" b="1" dirty="0">
                <a:solidFill>
                  <a:srgbClr val="C48CFF"/>
                </a:solidFill>
                <a:latin typeface="Roboto Mono" pitchFamily="2" charset="0"/>
                <a:ea typeface="Roboto Mono" pitchFamily="2" charset="0"/>
              </a:rPr>
              <a:t>255.0</a:t>
            </a:r>
            <a:r>
              <a:rPr lang="de-DE" sz="1400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/</a:t>
            </a:r>
            <a:r>
              <a:rPr lang="de-DE" sz="1400" b="1" i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IMG_WIDTH</a:t>
            </a:r>
            <a:r>
              <a:rPr lang="de-DE" sz="1400" b="1" i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</a:t>
            </a:r>
            <a:r>
              <a:rPr lang="de-DE" sz="1400" b="1" i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+</a:t>
            </a:r>
            <a:r>
              <a:rPr lang="de-DE" sz="1400" b="1" i="1" dirty="0">
                <a:solidFill>
                  <a:srgbClr val="C48CFF"/>
                </a:solidFill>
                <a:latin typeface="Roboto Mono" pitchFamily="2" charset="0"/>
                <a:ea typeface="Roboto Mono" pitchFamily="2" charset="0"/>
              </a:rPr>
              <a:t>127.0</a:t>
            </a:r>
            <a:r>
              <a:rPr lang="de-DE" sz="1400" b="1" i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   </a:t>
            </a:r>
            <a:r>
              <a:rPr lang="en-US" sz="1400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double</a:t>
            </a:r>
            <a:r>
              <a:rPr lang="en-US" sz="1400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400" b="1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y_temp</a:t>
            </a:r>
            <a:r>
              <a:rPr lang="en-US" sz="1400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400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en-US" sz="1400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400" b="1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actuating_variables_copy</a:t>
            </a:r>
            <a:r>
              <a:rPr lang="en-US" sz="14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[</a:t>
            </a:r>
            <a:r>
              <a:rPr lang="en-US" sz="1400" b="1" dirty="0">
                <a:solidFill>
                  <a:srgbClr val="C48CFF"/>
                </a:solidFill>
                <a:latin typeface="Roboto Mono" pitchFamily="2" charset="0"/>
                <a:ea typeface="Roboto Mono" pitchFamily="2" charset="0"/>
              </a:rPr>
              <a:t>1</a:t>
            </a:r>
            <a:r>
              <a:rPr lang="en-US" sz="14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]</a:t>
            </a:r>
            <a:r>
              <a:rPr lang="en-US" sz="1400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*</a:t>
            </a:r>
            <a:r>
              <a:rPr lang="en-US" sz="14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en-US" sz="1400" b="1" dirty="0">
                <a:solidFill>
                  <a:srgbClr val="C48CFF"/>
                </a:solidFill>
                <a:latin typeface="Roboto Mono" pitchFamily="2" charset="0"/>
                <a:ea typeface="Roboto Mono" pitchFamily="2" charset="0"/>
              </a:rPr>
              <a:t>255.0</a:t>
            </a:r>
            <a:r>
              <a:rPr lang="en-US" sz="1400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/</a:t>
            </a:r>
            <a:r>
              <a:rPr lang="en-US" sz="1400" b="1" i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IMG_HEIGHT</a:t>
            </a:r>
            <a:r>
              <a:rPr lang="en-US" sz="1400" b="1" i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</a:t>
            </a:r>
            <a:r>
              <a:rPr lang="en-US" sz="1400" b="1" i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+</a:t>
            </a:r>
            <a:r>
              <a:rPr lang="en-US" sz="1400" b="1" i="1" dirty="0">
                <a:solidFill>
                  <a:srgbClr val="C48CFF"/>
                </a:solidFill>
                <a:latin typeface="Roboto Mono" pitchFamily="2" charset="0"/>
                <a:ea typeface="Roboto Mono" pitchFamily="2" charset="0"/>
              </a:rPr>
              <a:t>127.0</a:t>
            </a:r>
            <a:r>
              <a:rPr lang="en-US" sz="1400" b="1" i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chemeClr val="bg1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400" dirty="0">
                <a:solidFill>
                  <a:schemeClr val="bg1"/>
                </a:solidFill>
                <a:latin typeface="Roboto Mono" pitchFamily="2" charset="0"/>
                <a:ea typeface="Roboto Mono" pitchFamily="2" charset="0"/>
              </a:rPr>
              <a:t>[…]</a:t>
            </a:r>
          </a:p>
          <a:p>
            <a:pPr marL="201168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usb_data</a:t>
            </a:r>
            <a:r>
              <a:rPr lang="en-US" sz="14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[</a:t>
            </a:r>
            <a:r>
              <a:rPr lang="en-US" sz="1400" dirty="0">
                <a:solidFill>
                  <a:srgbClr val="C48CFF"/>
                </a:solidFill>
                <a:latin typeface="Roboto Mono" pitchFamily="2" charset="0"/>
                <a:ea typeface="Roboto Mono" pitchFamily="2" charset="0"/>
              </a:rPr>
              <a:t>0</a:t>
            </a:r>
            <a:r>
              <a:rPr lang="en-US" sz="14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]</a:t>
            </a:r>
            <a:r>
              <a:rPr lang="en-US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400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en-US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4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en-US" sz="1400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byte</a:t>
            </a:r>
            <a:r>
              <a:rPr lang="en-US" sz="14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</a:t>
            </a:r>
            <a:r>
              <a:rPr lang="en-US" sz="1400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400" b="1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x_temp</a:t>
            </a:r>
            <a:r>
              <a:rPr lang="en-US" sz="1400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;</a:t>
            </a:r>
            <a:endParaRPr lang="de-DE" sz="1400" b="1" dirty="0">
              <a:solidFill>
                <a:srgbClr val="F9FAF4"/>
              </a:solidFill>
              <a:latin typeface="Roboto Mono" pitchFamily="2" charset="0"/>
              <a:ea typeface="Roboto Mono" pitchFamily="2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400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usb_data</a:t>
            </a:r>
            <a:r>
              <a:rPr lang="en-US" sz="14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[</a:t>
            </a:r>
            <a:r>
              <a:rPr lang="en-US" sz="1400" dirty="0">
                <a:solidFill>
                  <a:srgbClr val="C48CFF"/>
                </a:solidFill>
                <a:latin typeface="Roboto Mono" pitchFamily="2" charset="0"/>
                <a:ea typeface="Roboto Mono" pitchFamily="2" charset="0"/>
              </a:rPr>
              <a:t>1</a:t>
            </a:r>
            <a:r>
              <a:rPr lang="en-US" sz="14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]</a:t>
            </a:r>
            <a:r>
              <a:rPr lang="en-US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400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=</a:t>
            </a:r>
            <a:r>
              <a:rPr lang="en-US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4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en-US" sz="1400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byte</a:t>
            </a:r>
            <a:r>
              <a:rPr lang="en-US" sz="1400" b="1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</a:t>
            </a:r>
            <a:r>
              <a:rPr lang="en-US" sz="1400" b="1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en-US" sz="1400" b="1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y_temp</a:t>
            </a:r>
            <a:r>
              <a:rPr lang="en-US" sz="1400" b="1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; </a:t>
            </a:r>
            <a:r>
              <a:rPr lang="en-US" sz="1400" b="1" dirty="0">
                <a:solidFill>
                  <a:srgbClr val="FFFFFF"/>
                </a:solidFill>
                <a:latin typeface="Roboto Mono" pitchFamily="2" charset="0"/>
                <a:ea typeface="Roboto Mono" pitchFamily="2" charset="0"/>
              </a:rPr>
              <a:t>// Scaling to </a:t>
            </a:r>
            <a:r>
              <a:rPr lang="en-US" sz="1400" b="1" dirty="0" err="1">
                <a:solidFill>
                  <a:srgbClr val="FFFFFF"/>
                </a:solidFill>
                <a:latin typeface="Roboto Mono" pitchFamily="2" charset="0"/>
                <a:ea typeface="Roboto Mono" pitchFamily="2" charset="0"/>
              </a:rPr>
              <a:t>img_width</a:t>
            </a:r>
            <a:r>
              <a:rPr lang="en-US" sz="1400" b="1" dirty="0">
                <a:solidFill>
                  <a:srgbClr val="FFFFFF"/>
                </a:solidFill>
                <a:latin typeface="Roboto Mono" pitchFamily="2" charset="0"/>
                <a:ea typeface="Roboto Mono" pitchFamily="2" charset="0"/>
              </a:rPr>
              <a:t> to ensure identical x- and y-resolution</a:t>
            </a:r>
            <a:endParaRPr lang="de-DE" sz="1400" dirty="0">
              <a:solidFill>
                <a:srgbClr val="F9FAF4"/>
              </a:solidFill>
              <a:latin typeface="Roboto Mono" pitchFamily="2" charset="0"/>
              <a:ea typeface="Roboto Mono" pitchFamily="2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400" dirty="0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 </a:t>
            </a:r>
            <a:r>
              <a:rPr lang="de-DE" sz="1400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usbService</a:t>
            </a:r>
            <a:r>
              <a:rPr lang="de-DE" sz="1400" dirty="0" err="1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.</a:t>
            </a:r>
            <a:r>
              <a:rPr lang="de-DE" sz="1400" dirty="0" err="1">
                <a:solidFill>
                  <a:srgbClr val="A7EC21"/>
                </a:solidFill>
                <a:latin typeface="Roboto Mono" pitchFamily="2" charset="0"/>
                <a:ea typeface="Roboto Mono" pitchFamily="2" charset="0"/>
              </a:rPr>
              <a:t>write</a:t>
            </a:r>
            <a:r>
              <a:rPr lang="de-DE" sz="14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(</a:t>
            </a:r>
            <a:r>
              <a:rPr lang="de-DE" sz="1400" dirty="0" err="1">
                <a:solidFill>
                  <a:srgbClr val="CFBFAD"/>
                </a:solidFill>
                <a:latin typeface="Roboto Mono" pitchFamily="2" charset="0"/>
                <a:ea typeface="Roboto Mono" pitchFamily="2" charset="0"/>
              </a:rPr>
              <a:t>usb_data</a:t>
            </a:r>
            <a:r>
              <a:rPr lang="de-DE" sz="14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)</a:t>
            </a:r>
            <a:r>
              <a:rPr lang="de-DE" sz="1400" dirty="0">
                <a:solidFill>
                  <a:srgbClr val="FF007F"/>
                </a:solidFill>
                <a:latin typeface="Roboto Mono" pitchFamily="2" charset="0"/>
                <a:ea typeface="Roboto Mono" pitchFamily="2" charset="0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400" dirty="0">
                <a:solidFill>
                  <a:srgbClr val="F9FAF4"/>
                </a:solidFill>
                <a:latin typeface="Roboto Mono" pitchFamily="2" charset="0"/>
                <a:ea typeface="Roboto Mono" pitchFamily="2" charset="0"/>
              </a:rPr>
              <a:t>}</a:t>
            </a:r>
            <a:endParaRPr lang="de-DE" sz="1400" dirty="0">
              <a:latin typeface="Roboto Mono" pitchFamily="2" charset="0"/>
              <a:ea typeface="Roboto Mon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2719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Konkreter Lösungsansatz in Form des VBLS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Mittwoch, 8. Februar 2017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88583"/>
            <a:ext cx="10058400" cy="4452559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300" dirty="0" err="1">
                <a:solidFill>
                  <a:srgbClr val="FFBF26"/>
                </a:solidFill>
                <a:latin typeface="Consolas" panose="020B0609020204030204" pitchFamily="49" charset="0"/>
              </a:rPr>
              <a:t>src_gray</a:t>
            </a:r>
            <a:r>
              <a:rPr lang="de-DE" sz="130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300" dirty="0">
                <a:solidFill>
                  <a:srgbClr val="E6E6FA"/>
                </a:solidFill>
                <a:latin typeface="Consolas" panose="020B0609020204030204" pitchFamily="49" charset="0"/>
              </a:rPr>
              <a:t>=</a:t>
            </a:r>
            <a:r>
              <a:rPr lang="de-DE" sz="130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300" dirty="0" err="1">
                <a:solidFill>
                  <a:srgbClr val="FFBF26"/>
                </a:solidFill>
                <a:latin typeface="Consolas" panose="020B0609020204030204" pitchFamily="49" charset="0"/>
              </a:rPr>
              <a:t>src</a:t>
            </a:r>
            <a:r>
              <a:rPr lang="de-DE" sz="1300" dirty="0">
                <a:solidFill>
                  <a:srgbClr val="E6E6FA"/>
                </a:solidFill>
                <a:latin typeface="Consolas" panose="020B0609020204030204" pitchFamily="49" charset="0"/>
              </a:rPr>
              <a:t>; </a:t>
            </a:r>
            <a:r>
              <a:rPr lang="de-DE" sz="1300" dirty="0">
                <a:solidFill>
                  <a:schemeClr val="bg1"/>
                </a:solidFill>
                <a:latin typeface="Consolas" panose="020B0609020204030204" pitchFamily="49" charset="0"/>
              </a:rPr>
              <a:t>// Gray - </a:t>
            </a:r>
            <a:r>
              <a:rPr lang="de-DE" sz="1300" dirty="0" err="1">
                <a:solidFill>
                  <a:schemeClr val="bg1"/>
                </a:solidFill>
                <a:latin typeface="Consolas" panose="020B0609020204030204" pitchFamily="49" charset="0"/>
              </a:rPr>
              <a:t>image</a:t>
            </a:r>
            <a:endParaRPr lang="de-DE" sz="1300" dirty="0">
              <a:solidFill>
                <a:srgbClr val="E6E6FA"/>
              </a:solidFill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de-DE" sz="1300" dirty="0"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chemeClr val="bg1"/>
                </a:solidFill>
                <a:latin typeface="Consolas" panose="020B0609020204030204" pitchFamily="49" charset="0"/>
              </a:rPr>
              <a:t>// Reduce the noise so false circle detection is avoided (or rather reduced)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00" u="sng" dirty="0" err="1">
                <a:solidFill>
                  <a:srgbClr val="D9E8F7"/>
                </a:solidFill>
                <a:latin typeface="Consolas" panose="020B0609020204030204" pitchFamily="49" charset="0"/>
              </a:rPr>
              <a:t>GaussianBlur</a:t>
            </a:r>
            <a:r>
              <a:rPr lang="en-US" sz="1300" u="sng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sz="1300" u="sng" dirty="0" err="1">
                <a:solidFill>
                  <a:srgbClr val="FFBF26"/>
                </a:solidFill>
                <a:latin typeface="Consolas" panose="020B0609020204030204" pitchFamily="49" charset="0"/>
              </a:rPr>
              <a:t>src_gray</a:t>
            </a:r>
            <a:r>
              <a:rPr lang="en-US" sz="1300" u="sng" dirty="0">
                <a:solidFill>
                  <a:srgbClr val="E6E6FA"/>
                </a:solidFill>
                <a:latin typeface="Consolas" panose="020B0609020204030204" pitchFamily="49" charset="0"/>
              </a:rPr>
              <a:t>,</a:t>
            </a:r>
            <a:r>
              <a:rPr lang="en-US" sz="1300" u="sng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u="sng" dirty="0" err="1">
                <a:solidFill>
                  <a:srgbClr val="FFBF26"/>
                </a:solidFill>
                <a:latin typeface="Consolas" panose="020B0609020204030204" pitchFamily="49" charset="0"/>
              </a:rPr>
              <a:t>src_gray</a:t>
            </a:r>
            <a:r>
              <a:rPr lang="en-US" sz="1300" u="sng" dirty="0">
                <a:solidFill>
                  <a:srgbClr val="E6E6FA"/>
                </a:solidFill>
                <a:latin typeface="Consolas" panose="020B0609020204030204" pitchFamily="49" charset="0"/>
              </a:rPr>
              <a:t>,</a:t>
            </a:r>
            <a:r>
              <a:rPr lang="en-US" sz="1300" u="sng" dirty="0">
                <a:solidFill>
                  <a:srgbClr val="D9E8F7"/>
                </a:solidFill>
                <a:latin typeface="Consolas" panose="020B0609020204030204" pitchFamily="49" charset="0"/>
              </a:rPr>
              <a:t> Size</a:t>
            </a:r>
            <a:r>
              <a:rPr lang="en-US" sz="1300" u="sng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sz="1300" u="sng" dirty="0">
                <a:solidFill>
                  <a:srgbClr val="6897BB"/>
                </a:solidFill>
                <a:latin typeface="Consolas" panose="020B0609020204030204" pitchFamily="49" charset="0"/>
              </a:rPr>
              <a:t>9</a:t>
            </a:r>
            <a:r>
              <a:rPr lang="en-US" sz="1300" u="sng" dirty="0">
                <a:solidFill>
                  <a:srgbClr val="E6E6FA"/>
                </a:solidFill>
                <a:latin typeface="Consolas" panose="020B0609020204030204" pitchFamily="49" charset="0"/>
              </a:rPr>
              <a:t>,</a:t>
            </a:r>
            <a:r>
              <a:rPr lang="en-US" sz="1300" u="sng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u="sng" dirty="0">
                <a:solidFill>
                  <a:srgbClr val="6897BB"/>
                </a:solidFill>
                <a:latin typeface="Consolas" panose="020B0609020204030204" pitchFamily="49" charset="0"/>
              </a:rPr>
              <a:t>9</a:t>
            </a:r>
            <a:r>
              <a:rPr lang="en-US" sz="1300" u="sng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en-US" sz="1300" u="sng" dirty="0">
                <a:solidFill>
                  <a:srgbClr val="E6E6FA"/>
                </a:solidFill>
                <a:latin typeface="Consolas" panose="020B0609020204030204" pitchFamily="49" charset="0"/>
              </a:rPr>
              <a:t>,</a:t>
            </a:r>
            <a:r>
              <a:rPr lang="en-US" sz="1300" u="sng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u="sng" dirty="0">
                <a:solidFill>
                  <a:srgbClr val="6897BB"/>
                </a:solidFill>
                <a:latin typeface="Consolas" panose="020B0609020204030204" pitchFamily="49" charset="0"/>
              </a:rPr>
              <a:t>2</a:t>
            </a:r>
            <a:r>
              <a:rPr lang="en-US" sz="1300" u="sng" dirty="0">
                <a:solidFill>
                  <a:srgbClr val="E6E6FA"/>
                </a:solidFill>
                <a:latin typeface="Consolas" panose="020B0609020204030204" pitchFamily="49" charset="0"/>
              </a:rPr>
              <a:t>,</a:t>
            </a:r>
            <a:r>
              <a:rPr lang="en-US" sz="1300" u="sng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u="sng" dirty="0">
                <a:solidFill>
                  <a:srgbClr val="6897BB"/>
                </a:solidFill>
                <a:latin typeface="Consolas" panose="020B0609020204030204" pitchFamily="49" charset="0"/>
              </a:rPr>
              <a:t>2</a:t>
            </a:r>
            <a:r>
              <a:rPr lang="en-US" sz="1300" u="sng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en-US" sz="1300" u="sng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de-DE" sz="1300" dirty="0"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chemeClr val="bg1"/>
                </a:solidFill>
                <a:latin typeface="Consolas" panose="020B0609020204030204" pitchFamily="49" charset="0"/>
              </a:rPr>
              <a:t>// Apply the Hough Transformation to find the circles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00" u="sng" dirty="0" err="1">
                <a:solidFill>
                  <a:srgbClr val="D9E8F7"/>
                </a:solidFill>
                <a:latin typeface="Consolas" panose="020B0609020204030204" pitchFamily="49" charset="0"/>
              </a:rPr>
              <a:t>HoughCircles</a:t>
            </a:r>
            <a:r>
              <a:rPr lang="en-US" sz="1300" u="sng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sz="1300" u="sng" dirty="0" err="1">
                <a:solidFill>
                  <a:srgbClr val="FFBF26"/>
                </a:solidFill>
                <a:latin typeface="Consolas" panose="020B0609020204030204" pitchFamily="49" charset="0"/>
              </a:rPr>
              <a:t>src_gray</a:t>
            </a:r>
            <a:r>
              <a:rPr lang="en-US" sz="1300" u="sng" dirty="0">
                <a:solidFill>
                  <a:srgbClr val="E6E6FA"/>
                </a:solidFill>
                <a:latin typeface="Consolas" panose="020B0609020204030204" pitchFamily="49" charset="0"/>
              </a:rPr>
              <a:t>,</a:t>
            </a:r>
            <a:r>
              <a:rPr lang="en-US" sz="1300" u="sng" dirty="0">
                <a:solidFill>
                  <a:srgbClr val="D9E8F7"/>
                </a:solidFill>
                <a:latin typeface="Consolas" panose="020B0609020204030204" pitchFamily="49" charset="0"/>
              </a:rPr>
              <a:t> circles</a:t>
            </a:r>
            <a:r>
              <a:rPr lang="en-US" sz="1300" u="sng" dirty="0">
                <a:solidFill>
                  <a:srgbClr val="E6E6FA"/>
                </a:solidFill>
                <a:latin typeface="Consolas" panose="020B0609020204030204" pitchFamily="49" charset="0"/>
              </a:rPr>
              <a:t>,</a:t>
            </a:r>
            <a:r>
              <a:rPr lang="en-US" sz="1300" u="sng" dirty="0">
                <a:solidFill>
                  <a:srgbClr val="D9E8F7"/>
                </a:solidFill>
                <a:latin typeface="Consolas" panose="020B0609020204030204" pitchFamily="49" charset="0"/>
              </a:rPr>
              <a:t> CV_HOUGH_GRADIENT</a:t>
            </a:r>
            <a:r>
              <a:rPr lang="en-US" sz="1300" u="sng" dirty="0">
                <a:solidFill>
                  <a:srgbClr val="E6E6FA"/>
                </a:solidFill>
                <a:latin typeface="Consolas" panose="020B0609020204030204" pitchFamily="49" charset="0"/>
              </a:rPr>
              <a:t>,</a:t>
            </a:r>
            <a:r>
              <a:rPr lang="en-US" sz="1300" u="sng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u="sng" dirty="0">
                <a:solidFill>
                  <a:srgbClr val="6897BB"/>
                </a:solidFill>
                <a:latin typeface="Consolas" panose="020B0609020204030204" pitchFamily="49" charset="0"/>
              </a:rPr>
              <a:t>1.0</a:t>
            </a:r>
            <a:r>
              <a:rPr lang="en-US" sz="1300" u="sng" dirty="0">
                <a:solidFill>
                  <a:srgbClr val="E6E6FA"/>
                </a:solidFill>
                <a:latin typeface="Consolas" panose="020B0609020204030204" pitchFamily="49" charset="0"/>
              </a:rPr>
              <a:t>,</a:t>
            </a:r>
            <a:r>
              <a:rPr lang="en-US" sz="1300" u="sng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u="sng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sz="1300" b="1" u="sng" dirty="0">
                <a:solidFill>
                  <a:srgbClr val="DD2867"/>
                </a:solidFill>
                <a:latin typeface="Consolas" panose="020B0609020204030204" pitchFamily="49" charset="0"/>
              </a:rPr>
              <a:t>double</a:t>
            </a:r>
            <a:r>
              <a:rPr lang="en-US" sz="1300" b="1" u="sng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en-US" sz="1300" b="1" u="sng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b="1" u="sng" dirty="0" err="1">
                <a:solidFill>
                  <a:srgbClr val="FFBF26"/>
                </a:solidFill>
                <a:latin typeface="Consolas" panose="020B0609020204030204" pitchFamily="49" charset="0"/>
              </a:rPr>
              <a:t>src_gray</a:t>
            </a:r>
            <a:r>
              <a:rPr lang="en-US" sz="1300" b="1" u="sng" dirty="0" err="1">
                <a:solidFill>
                  <a:srgbClr val="E6E6FA"/>
                </a:solidFill>
                <a:latin typeface="Consolas" panose="020B0609020204030204" pitchFamily="49" charset="0"/>
              </a:rPr>
              <a:t>.</a:t>
            </a:r>
            <a:r>
              <a:rPr lang="en-US" sz="1300" b="1" u="sng" dirty="0" err="1">
                <a:solidFill>
                  <a:srgbClr val="D9E8F7"/>
                </a:solidFill>
                <a:latin typeface="Consolas" panose="020B0609020204030204" pitchFamily="49" charset="0"/>
              </a:rPr>
              <a:t>rows</a:t>
            </a:r>
            <a:r>
              <a:rPr lang="en-US" sz="1300" b="1" u="sng" dirty="0">
                <a:solidFill>
                  <a:srgbClr val="E6E6FA"/>
                </a:solidFill>
                <a:latin typeface="Consolas" panose="020B0609020204030204" pitchFamily="49" charset="0"/>
              </a:rPr>
              <a:t>/</a:t>
            </a:r>
            <a:r>
              <a:rPr lang="en-US" sz="1300" b="1" u="sng" dirty="0">
                <a:solidFill>
                  <a:srgbClr val="6897BB"/>
                </a:solidFill>
                <a:latin typeface="Consolas" panose="020B0609020204030204" pitchFamily="49" charset="0"/>
              </a:rPr>
              <a:t>8</a:t>
            </a:r>
            <a:r>
              <a:rPr lang="en-US" sz="1300" b="1" u="sng" dirty="0">
                <a:solidFill>
                  <a:srgbClr val="E6E6FA"/>
                </a:solidFill>
                <a:latin typeface="Consolas" panose="020B0609020204030204" pitchFamily="49" charset="0"/>
              </a:rPr>
              <a:t>,</a:t>
            </a:r>
            <a:r>
              <a:rPr lang="en-US" sz="1300" b="1" u="sng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b="1" u="sng" dirty="0">
                <a:solidFill>
                  <a:srgbClr val="6897BB"/>
                </a:solidFill>
                <a:latin typeface="Consolas" panose="020B0609020204030204" pitchFamily="49" charset="0"/>
              </a:rPr>
              <a:t>150.0</a:t>
            </a:r>
            <a:r>
              <a:rPr lang="en-US" sz="1300" b="1" u="sng" dirty="0">
                <a:solidFill>
                  <a:srgbClr val="E6E6FA"/>
                </a:solidFill>
                <a:latin typeface="Consolas" panose="020B0609020204030204" pitchFamily="49" charset="0"/>
              </a:rPr>
              <a:t>,</a:t>
            </a:r>
            <a:r>
              <a:rPr lang="en-US" sz="1300" b="1" u="sng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b="1" u="sng" dirty="0">
                <a:solidFill>
                  <a:srgbClr val="6897BB"/>
                </a:solidFill>
                <a:latin typeface="Consolas" panose="020B0609020204030204" pitchFamily="49" charset="0"/>
              </a:rPr>
              <a:t>75.0</a:t>
            </a:r>
            <a:r>
              <a:rPr lang="en-US" sz="1300" b="1" u="sng" dirty="0">
                <a:solidFill>
                  <a:srgbClr val="E6E6FA"/>
                </a:solidFill>
                <a:latin typeface="Consolas" panose="020B0609020204030204" pitchFamily="49" charset="0"/>
              </a:rPr>
              <a:t>,</a:t>
            </a:r>
            <a:r>
              <a:rPr lang="en-US" sz="1300" b="1" u="sng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b="1" u="sng" dirty="0">
                <a:solidFill>
                  <a:srgbClr val="6897BB"/>
                </a:solidFill>
                <a:latin typeface="Consolas" panose="020B0609020204030204" pitchFamily="49" charset="0"/>
              </a:rPr>
              <a:t>0</a:t>
            </a:r>
            <a:r>
              <a:rPr lang="en-US" sz="1300" b="1" u="sng" dirty="0">
                <a:solidFill>
                  <a:srgbClr val="E6E6FA"/>
                </a:solidFill>
                <a:latin typeface="Consolas" panose="020B0609020204030204" pitchFamily="49" charset="0"/>
              </a:rPr>
              <a:t>,</a:t>
            </a:r>
            <a:r>
              <a:rPr lang="en-US" sz="1300" b="1" u="sng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b="1" u="sng" dirty="0">
                <a:solidFill>
                  <a:srgbClr val="6897BB"/>
                </a:solidFill>
                <a:latin typeface="Consolas" panose="020B0609020204030204" pitchFamily="49" charset="0"/>
              </a:rPr>
              <a:t>0</a:t>
            </a:r>
            <a:r>
              <a:rPr lang="en-US" sz="1300" b="1" u="sng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en-US" sz="1300" b="1" u="sng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de-DE" sz="1300" dirty="0"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chemeClr val="bg1"/>
                </a:solidFill>
                <a:latin typeface="Consolas" panose="020B0609020204030204" pitchFamily="49" charset="0"/>
              </a:rPr>
              <a:t>// Convert the vector containing the coordinates and the size of the detected circles to the output-array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300" dirty="0" err="1">
                <a:solidFill>
                  <a:srgbClr val="FFBF26"/>
                </a:solidFill>
                <a:latin typeface="Consolas" panose="020B0609020204030204" pitchFamily="49" charset="0"/>
              </a:rPr>
              <a:t>vec_size</a:t>
            </a:r>
            <a:r>
              <a:rPr lang="de-DE" sz="130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300" dirty="0">
                <a:solidFill>
                  <a:srgbClr val="E6E6FA"/>
                </a:solidFill>
                <a:latin typeface="Consolas" panose="020B0609020204030204" pitchFamily="49" charset="0"/>
              </a:rPr>
              <a:t>=</a:t>
            </a:r>
            <a:r>
              <a:rPr lang="de-DE" sz="130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300" dirty="0" err="1">
                <a:solidFill>
                  <a:srgbClr val="D9E8F7"/>
                </a:solidFill>
                <a:latin typeface="Consolas" panose="020B0609020204030204" pitchFamily="49" charset="0"/>
              </a:rPr>
              <a:t>circles</a:t>
            </a:r>
            <a:r>
              <a:rPr lang="de-DE" sz="1300" dirty="0" err="1">
                <a:solidFill>
                  <a:srgbClr val="E6E6FA"/>
                </a:solidFill>
                <a:latin typeface="Consolas" panose="020B0609020204030204" pitchFamily="49" charset="0"/>
              </a:rPr>
              <a:t>.</a:t>
            </a:r>
            <a:r>
              <a:rPr lang="de-DE" sz="1300" dirty="0" err="1">
                <a:solidFill>
                  <a:srgbClr val="D9E8F7"/>
                </a:solidFill>
                <a:latin typeface="Consolas" panose="020B0609020204030204" pitchFamily="49" charset="0"/>
              </a:rPr>
              <a:t>size</a:t>
            </a:r>
            <a:r>
              <a:rPr lang="de-DE" sz="1300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sz="130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300" dirty="0" err="1">
                <a:solidFill>
                  <a:srgbClr val="FFBF26"/>
                </a:solidFill>
                <a:latin typeface="Consolas" panose="020B0609020204030204" pitchFamily="49" charset="0"/>
              </a:rPr>
              <a:t>sub_vec_size</a:t>
            </a:r>
            <a:r>
              <a:rPr lang="de-DE" sz="130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300" dirty="0">
                <a:solidFill>
                  <a:srgbClr val="E6E6FA"/>
                </a:solidFill>
                <a:latin typeface="Consolas" panose="020B0609020204030204" pitchFamily="49" charset="0"/>
              </a:rPr>
              <a:t>=</a:t>
            </a:r>
            <a:r>
              <a:rPr lang="de-DE" sz="130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300" dirty="0">
                <a:solidFill>
                  <a:srgbClr val="6897BB"/>
                </a:solidFill>
                <a:latin typeface="Consolas" panose="020B0609020204030204" pitchFamily="49" charset="0"/>
              </a:rPr>
              <a:t>3</a:t>
            </a:r>
            <a:r>
              <a:rPr lang="de-DE" sz="130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300" b="1" dirty="0">
                <a:solidFill>
                  <a:srgbClr val="DD2867"/>
                </a:solidFill>
                <a:latin typeface="Consolas" panose="020B0609020204030204" pitchFamily="49" charset="0"/>
              </a:rPr>
              <a:t>double</a:t>
            </a:r>
            <a:r>
              <a:rPr lang="de-DE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300" b="1" dirty="0">
                <a:solidFill>
                  <a:srgbClr val="E6E6FA"/>
                </a:solidFill>
                <a:latin typeface="Consolas" panose="020B0609020204030204" pitchFamily="49" charset="0"/>
              </a:rPr>
              <a:t>*</a:t>
            </a:r>
            <a:r>
              <a:rPr lang="de-DE" sz="1300" b="1" dirty="0" err="1">
                <a:solidFill>
                  <a:srgbClr val="ED7F48"/>
                </a:solidFill>
                <a:latin typeface="Consolas" panose="020B0609020204030204" pitchFamily="49" charset="0"/>
              </a:rPr>
              <a:t>outCArray</a:t>
            </a:r>
            <a:r>
              <a:rPr lang="de-DE" sz="1300" b="1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00" dirty="0" err="1">
                <a:solidFill>
                  <a:srgbClr val="FFBF26"/>
                </a:solidFill>
                <a:latin typeface="Consolas" panose="020B0609020204030204" pitchFamily="49" charset="0"/>
              </a:rPr>
              <a:t>outCArray</a:t>
            </a:r>
            <a:r>
              <a:rPr lang="en-US" sz="130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dirty="0">
                <a:solidFill>
                  <a:srgbClr val="E6E6FA"/>
                </a:solidFill>
                <a:latin typeface="Consolas" panose="020B0609020204030204" pitchFamily="49" charset="0"/>
              </a:rPr>
              <a:t>=</a:t>
            </a:r>
            <a:r>
              <a:rPr lang="en-US" sz="130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sz="1300" b="1" dirty="0">
                <a:solidFill>
                  <a:srgbClr val="DD2867"/>
                </a:solidFill>
                <a:latin typeface="Consolas" panose="020B0609020204030204" pitchFamily="49" charset="0"/>
              </a:rPr>
              <a:t>double</a:t>
            </a:r>
            <a:r>
              <a:rPr lang="en-US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b="1" dirty="0">
                <a:solidFill>
                  <a:srgbClr val="E6E6FA"/>
                </a:solidFill>
                <a:latin typeface="Consolas" panose="020B0609020204030204" pitchFamily="49" charset="0"/>
              </a:rPr>
              <a:t>*</a:t>
            </a:r>
            <a:r>
              <a:rPr lang="en-US" sz="130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en-US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b="1" u="sng" dirty="0" err="1">
                <a:solidFill>
                  <a:srgbClr val="D9E8F7"/>
                </a:solidFill>
                <a:latin typeface="Consolas" panose="020B0609020204030204" pitchFamily="49" charset="0"/>
              </a:rPr>
              <a:t>malloc</a:t>
            </a:r>
            <a:r>
              <a:rPr lang="en-US" sz="1300" b="1" u="sng" dirty="0">
                <a:solidFill>
                  <a:srgbClr val="F9FAF4"/>
                </a:solidFill>
                <a:latin typeface="Consolas" panose="020B0609020204030204" pitchFamily="49" charset="0"/>
              </a:rPr>
              <a:t>((</a:t>
            </a:r>
            <a:r>
              <a:rPr lang="en-US" sz="1300" b="1" u="sng" dirty="0" err="1">
                <a:solidFill>
                  <a:srgbClr val="FFBF26"/>
                </a:solidFill>
                <a:latin typeface="Consolas" panose="020B0609020204030204" pitchFamily="49" charset="0"/>
              </a:rPr>
              <a:t>vec_size</a:t>
            </a:r>
            <a:r>
              <a:rPr lang="en-US" sz="1300" b="1" u="sng" dirty="0">
                <a:solidFill>
                  <a:srgbClr val="E6E6FA"/>
                </a:solidFill>
                <a:latin typeface="Consolas" panose="020B0609020204030204" pitchFamily="49" charset="0"/>
              </a:rPr>
              <a:t>*</a:t>
            </a:r>
            <a:r>
              <a:rPr lang="en-US" sz="1300" b="1" u="sng" dirty="0" err="1">
                <a:solidFill>
                  <a:srgbClr val="FFBF26"/>
                </a:solidFill>
                <a:latin typeface="Consolas" panose="020B0609020204030204" pitchFamily="49" charset="0"/>
              </a:rPr>
              <a:t>sub_vec_size</a:t>
            </a:r>
            <a:r>
              <a:rPr lang="en-US" sz="1300" b="1" u="sng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en-US" sz="1300" b="1" u="sng" dirty="0">
                <a:solidFill>
                  <a:srgbClr val="E6E6FA"/>
                </a:solidFill>
                <a:latin typeface="Consolas" panose="020B0609020204030204" pitchFamily="49" charset="0"/>
              </a:rPr>
              <a:t>*</a:t>
            </a:r>
            <a:r>
              <a:rPr lang="en-US" sz="1300" b="1" u="sng" dirty="0" err="1">
                <a:solidFill>
                  <a:srgbClr val="DD2867"/>
                </a:solidFill>
                <a:latin typeface="Consolas" panose="020B0609020204030204" pitchFamily="49" charset="0"/>
              </a:rPr>
              <a:t>sizeof</a:t>
            </a:r>
            <a:r>
              <a:rPr lang="en-US" sz="1300" b="1" u="sng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sz="1300" b="1" u="sng" dirty="0">
                <a:solidFill>
                  <a:srgbClr val="DD2867"/>
                </a:solidFill>
                <a:latin typeface="Consolas" panose="020B0609020204030204" pitchFamily="49" charset="0"/>
              </a:rPr>
              <a:t>double</a:t>
            </a:r>
            <a:r>
              <a:rPr lang="en-US" sz="1300" b="1" dirty="0">
                <a:solidFill>
                  <a:schemeClr val="bg1"/>
                </a:solidFill>
                <a:latin typeface="Consolas" panose="020B0609020204030204" pitchFamily="49" charset="0"/>
              </a:rPr>
              <a:t>)); </a:t>
            </a:r>
            <a:endParaRPr lang="en-US" sz="1300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nn-NO" sz="1300" b="1" dirty="0">
                <a:solidFill>
                  <a:srgbClr val="DD2867"/>
                </a:solidFill>
                <a:latin typeface="Consolas" panose="020B0609020204030204" pitchFamily="49" charset="0"/>
              </a:rPr>
              <a:t>for</a:t>
            </a:r>
            <a:r>
              <a:rPr lang="nn-NO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nn-NO" sz="130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nn-NO" sz="1300" b="1" dirty="0">
                <a:solidFill>
                  <a:srgbClr val="DD2867"/>
                </a:solidFill>
                <a:latin typeface="Consolas" panose="020B0609020204030204" pitchFamily="49" charset="0"/>
              </a:rPr>
              <a:t>int</a:t>
            </a:r>
            <a:r>
              <a:rPr lang="nn-NO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nn-NO" sz="1300" b="1" dirty="0">
                <a:solidFill>
                  <a:srgbClr val="ED7F48"/>
                </a:solidFill>
                <a:latin typeface="Consolas" panose="020B0609020204030204" pitchFamily="49" charset="0"/>
              </a:rPr>
              <a:t>i</a:t>
            </a:r>
            <a:r>
              <a:rPr lang="nn-NO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nn-NO" sz="1300" b="1" dirty="0">
                <a:solidFill>
                  <a:srgbClr val="E6E6FA"/>
                </a:solidFill>
                <a:latin typeface="Consolas" panose="020B0609020204030204" pitchFamily="49" charset="0"/>
              </a:rPr>
              <a:t>=</a:t>
            </a:r>
            <a:r>
              <a:rPr lang="nn-NO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nn-NO" sz="1300" b="1" dirty="0">
                <a:solidFill>
                  <a:srgbClr val="6897BB"/>
                </a:solidFill>
                <a:latin typeface="Consolas" panose="020B0609020204030204" pitchFamily="49" charset="0"/>
              </a:rPr>
              <a:t>0</a:t>
            </a:r>
            <a:r>
              <a:rPr lang="nn-NO" sz="1300" b="1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  <a:r>
              <a:rPr lang="nn-NO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nn-NO" sz="1300" b="1" dirty="0">
                <a:solidFill>
                  <a:srgbClr val="FFBF26"/>
                </a:solidFill>
                <a:latin typeface="Consolas" panose="020B0609020204030204" pitchFamily="49" charset="0"/>
              </a:rPr>
              <a:t>i</a:t>
            </a:r>
            <a:r>
              <a:rPr lang="nn-NO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nn-NO" sz="1300" b="1" dirty="0">
                <a:solidFill>
                  <a:srgbClr val="E6E6FA"/>
                </a:solidFill>
                <a:latin typeface="Consolas" panose="020B0609020204030204" pitchFamily="49" charset="0"/>
              </a:rPr>
              <a:t>&lt;</a:t>
            </a:r>
            <a:r>
              <a:rPr lang="nn-NO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nn-NO" sz="1300" b="1" dirty="0">
                <a:solidFill>
                  <a:srgbClr val="FFBF26"/>
                </a:solidFill>
                <a:latin typeface="Consolas" panose="020B0609020204030204" pitchFamily="49" charset="0"/>
              </a:rPr>
              <a:t>vec_size</a:t>
            </a:r>
            <a:r>
              <a:rPr lang="nn-NO" sz="1300" b="1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  <a:r>
              <a:rPr lang="nn-NO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nn-NO" sz="1300" b="1" dirty="0">
                <a:solidFill>
                  <a:srgbClr val="FFBF26"/>
                </a:solidFill>
                <a:latin typeface="Consolas" panose="020B0609020204030204" pitchFamily="49" charset="0"/>
              </a:rPr>
              <a:t>i</a:t>
            </a:r>
            <a:r>
              <a:rPr lang="nn-NO" sz="1300" b="1" dirty="0">
                <a:solidFill>
                  <a:srgbClr val="E6E6FA"/>
                </a:solidFill>
                <a:latin typeface="Consolas" panose="020B0609020204030204" pitchFamily="49" charset="0"/>
              </a:rPr>
              <a:t>++</a:t>
            </a:r>
            <a:r>
              <a:rPr lang="nn-NO" sz="130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nn-NO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nn-NO" sz="1300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00" b="1" dirty="0">
                <a:solidFill>
                  <a:srgbClr val="DD2867"/>
                </a:solidFill>
                <a:latin typeface="Consolas" panose="020B0609020204030204" pitchFamily="49" charset="0"/>
              </a:rPr>
              <a:t>  for</a:t>
            </a:r>
            <a:r>
              <a:rPr lang="en-US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sz="13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int</a:t>
            </a:r>
            <a:r>
              <a:rPr lang="en-US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b="1" dirty="0">
                <a:solidFill>
                  <a:srgbClr val="ED7F48"/>
                </a:solidFill>
                <a:latin typeface="Consolas" panose="020B0609020204030204" pitchFamily="49" charset="0"/>
              </a:rPr>
              <a:t>j</a:t>
            </a:r>
            <a:r>
              <a:rPr lang="en-US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b="1" dirty="0">
                <a:solidFill>
                  <a:srgbClr val="E6E6FA"/>
                </a:solidFill>
                <a:latin typeface="Consolas" panose="020B0609020204030204" pitchFamily="49" charset="0"/>
              </a:rPr>
              <a:t>=</a:t>
            </a:r>
            <a:r>
              <a:rPr lang="en-US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b="1" dirty="0">
                <a:solidFill>
                  <a:srgbClr val="6897BB"/>
                </a:solidFill>
                <a:latin typeface="Consolas" panose="020B0609020204030204" pitchFamily="49" charset="0"/>
              </a:rPr>
              <a:t>0</a:t>
            </a:r>
            <a:r>
              <a:rPr lang="en-US" sz="1300" b="1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  <a:r>
              <a:rPr lang="en-US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b="1" dirty="0">
                <a:solidFill>
                  <a:srgbClr val="FFBF26"/>
                </a:solidFill>
                <a:latin typeface="Consolas" panose="020B0609020204030204" pitchFamily="49" charset="0"/>
              </a:rPr>
              <a:t>j</a:t>
            </a:r>
            <a:r>
              <a:rPr lang="en-US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b="1" dirty="0">
                <a:solidFill>
                  <a:srgbClr val="E6E6FA"/>
                </a:solidFill>
                <a:latin typeface="Consolas" panose="020B0609020204030204" pitchFamily="49" charset="0"/>
              </a:rPr>
              <a:t>&lt;</a:t>
            </a:r>
            <a:r>
              <a:rPr lang="en-US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b="1" dirty="0" err="1">
                <a:solidFill>
                  <a:srgbClr val="FFBF26"/>
                </a:solidFill>
                <a:latin typeface="Consolas" panose="020B0609020204030204" pitchFamily="49" charset="0"/>
              </a:rPr>
              <a:t>sub_vec_size</a:t>
            </a:r>
            <a:r>
              <a:rPr lang="en-US" sz="1300" b="1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  <a:r>
              <a:rPr lang="en-US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b="1" dirty="0" err="1">
                <a:solidFill>
                  <a:srgbClr val="FFBF26"/>
                </a:solidFill>
                <a:latin typeface="Consolas" panose="020B0609020204030204" pitchFamily="49" charset="0"/>
              </a:rPr>
              <a:t>j</a:t>
            </a:r>
            <a:r>
              <a:rPr lang="en-US" sz="1300" b="1" dirty="0" err="1">
                <a:solidFill>
                  <a:srgbClr val="E6E6FA"/>
                </a:solidFill>
                <a:latin typeface="Consolas" panose="020B0609020204030204" pitchFamily="49" charset="0"/>
              </a:rPr>
              <a:t>++</a:t>
            </a:r>
            <a:r>
              <a:rPr lang="en-US" sz="130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en-US" sz="13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300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300" dirty="0">
                <a:solidFill>
                  <a:srgbClr val="D9E8F7"/>
                </a:solidFill>
                <a:latin typeface="Consolas" panose="020B0609020204030204" pitchFamily="49" charset="0"/>
              </a:rPr>
              <a:t>    </a:t>
            </a:r>
            <a:r>
              <a:rPr lang="de-DE" sz="1300" dirty="0" err="1">
                <a:solidFill>
                  <a:srgbClr val="FFBF26"/>
                </a:solidFill>
                <a:latin typeface="Consolas" panose="020B0609020204030204" pitchFamily="49" charset="0"/>
              </a:rPr>
              <a:t>outCArray</a:t>
            </a:r>
            <a:r>
              <a:rPr lang="de-DE" sz="1300" dirty="0">
                <a:solidFill>
                  <a:srgbClr val="F9FAF4"/>
                </a:solidFill>
                <a:latin typeface="Consolas" panose="020B0609020204030204" pitchFamily="49" charset="0"/>
              </a:rPr>
              <a:t>[</a:t>
            </a:r>
            <a:r>
              <a:rPr lang="de-DE" sz="1300" dirty="0">
                <a:solidFill>
                  <a:srgbClr val="FFBF26"/>
                </a:solidFill>
                <a:latin typeface="Consolas" panose="020B0609020204030204" pitchFamily="49" charset="0"/>
              </a:rPr>
              <a:t>i</a:t>
            </a:r>
            <a:r>
              <a:rPr lang="de-DE" sz="1300" dirty="0">
                <a:solidFill>
                  <a:srgbClr val="E6E6FA"/>
                </a:solidFill>
                <a:latin typeface="Consolas" panose="020B0609020204030204" pitchFamily="49" charset="0"/>
              </a:rPr>
              <a:t>*</a:t>
            </a:r>
            <a:r>
              <a:rPr lang="de-DE" sz="1300" dirty="0" err="1">
                <a:solidFill>
                  <a:srgbClr val="FFBF26"/>
                </a:solidFill>
                <a:latin typeface="Consolas" panose="020B0609020204030204" pitchFamily="49" charset="0"/>
              </a:rPr>
              <a:t>sub_vec_size</a:t>
            </a:r>
            <a:r>
              <a:rPr lang="de-DE" sz="1300" dirty="0" err="1">
                <a:solidFill>
                  <a:srgbClr val="E6E6FA"/>
                </a:solidFill>
                <a:latin typeface="Consolas" panose="020B0609020204030204" pitchFamily="49" charset="0"/>
              </a:rPr>
              <a:t>+</a:t>
            </a:r>
            <a:r>
              <a:rPr lang="de-DE" sz="1300" dirty="0" err="1">
                <a:solidFill>
                  <a:srgbClr val="FFBF26"/>
                </a:solidFill>
                <a:latin typeface="Consolas" panose="020B0609020204030204" pitchFamily="49" charset="0"/>
              </a:rPr>
              <a:t>j</a:t>
            </a:r>
            <a:r>
              <a:rPr lang="de-DE" sz="1300" dirty="0">
                <a:solidFill>
                  <a:srgbClr val="F9FAF4"/>
                </a:solidFill>
                <a:latin typeface="Consolas" panose="020B0609020204030204" pitchFamily="49" charset="0"/>
              </a:rPr>
              <a:t>]</a:t>
            </a:r>
            <a:r>
              <a:rPr lang="de-DE" sz="130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300" dirty="0">
                <a:solidFill>
                  <a:srgbClr val="E6E6FA"/>
                </a:solidFill>
                <a:latin typeface="Consolas" panose="020B0609020204030204" pitchFamily="49" charset="0"/>
              </a:rPr>
              <a:t>=</a:t>
            </a:r>
            <a:r>
              <a:rPr lang="de-DE" sz="130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300" u="sng" dirty="0" err="1">
                <a:solidFill>
                  <a:srgbClr val="D9E8F7"/>
                </a:solidFill>
                <a:latin typeface="Consolas" panose="020B0609020204030204" pitchFamily="49" charset="0"/>
              </a:rPr>
              <a:t>cvRound</a:t>
            </a:r>
            <a:r>
              <a:rPr lang="de-DE" sz="1300" u="sng" dirty="0">
                <a:solidFill>
                  <a:srgbClr val="F9FAF4"/>
                </a:solidFill>
                <a:latin typeface="Consolas" panose="020B0609020204030204" pitchFamily="49" charset="0"/>
              </a:rPr>
              <a:t>((</a:t>
            </a:r>
            <a:r>
              <a:rPr lang="de-DE" sz="1300" b="1" u="sng" dirty="0">
                <a:solidFill>
                  <a:srgbClr val="DD2867"/>
                </a:solidFill>
                <a:latin typeface="Consolas" panose="020B0609020204030204" pitchFamily="49" charset="0"/>
              </a:rPr>
              <a:t>double</a:t>
            </a:r>
            <a:r>
              <a:rPr lang="de-DE" sz="1300" b="1" u="sng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300" b="1" u="sng" dirty="0" err="1">
                <a:solidFill>
                  <a:srgbClr val="D9E8F7"/>
                </a:solidFill>
                <a:latin typeface="Consolas" panose="020B0609020204030204" pitchFamily="49" charset="0"/>
              </a:rPr>
              <a:t>circles</a:t>
            </a:r>
            <a:r>
              <a:rPr lang="de-DE" sz="1300" b="1" u="sng" dirty="0">
                <a:solidFill>
                  <a:srgbClr val="F9FAF4"/>
                </a:solidFill>
                <a:latin typeface="Consolas" panose="020B0609020204030204" pitchFamily="49" charset="0"/>
              </a:rPr>
              <a:t>[</a:t>
            </a:r>
            <a:r>
              <a:rPr lang="de-DE" sz="1300" b="1" u="sng" dirty="0">
                <a:solidFill>
                  <a:srgbClr val="FFBF26"/>
                </a:solidFill>
                <a:latin typeface="Consolas" panose="020B0609020204030204" pitchFamily="49" charset="0"/>
              </a:rPr>
              <a:t>i</a:t>
            </a:r>
            <a:r>
              <a:rPr lang="de-DE" sz="1300" b="1" u="sng" dirty="0">
                <a:solidFill>
                  <a:srgbClr val="F9FAF4"/>
                </a:solidFill>
                <a:latin typeface="Consolas" panose="020B0609020204030204" pitchFamily="49" charset="0"/>
              </a:rPr>
              <a:t>][</a:t>
            </a:r>
            <a:r>
              <a:rPr lang="de-DE" sz="1300" b="1" u="sng" dirty="0">
                <a:solidFill>
                  <a:srgbClr val="FFBF26"/>
                </a:solidFill>
                <a:latin typeface="Consolas" panose="020B0609020204030204" pitchFamily="49" charset="0"/>
              </a:rPr>
              <a:t>j</a:t>
            </a:r>
            <a:r>
              <a:rPr lang="de-DE" sz="1300" b="1" u="sng" dirty="0">
                <a:solidFill>
                  <a:srgbClr val="F9FAF4"/>
                </a:solidFill>
                <a:latin typeface="Consolas" panose="020B0609020204030204" pitchFamily="49" charset="0"/>
              </a:rPr>
              <a:t>])</a:t>
            </a:r>
            <a:r>
              <a:rPr lang="de-DE" sz="1300" b="1" u="sng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300" dirty="0">
                <a:solidFill>
                  <a:srgbClr val="F9FAF4"/>
                </a:solidFill>
                <a:latin typeface="Consolas" panose="020B0609020204030204" pitchFamily="49" charset="0"/>
              </a:rPr>
              <a:t>  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30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  <a:endParaRPr lang="de-DE" sz="1300" dirty="0"/>
          </a:p>
        </p:txBody>
      </p:sp>
    </p:spTree>
    <p:extLst>
      <p:ext uri="{BB962C8B-B14F-4D97-AF65-F5344CB8AC3E}">
        <p14:creationId xmlns:p14="http://schemas.microsoft.com/office/powerpoint/2010/main" val="40457258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dirty="0"/>
              <a:t>Gliederung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74935"/>
            <a:ext cx="10058400" cy="4475739"/>
          </a:xfrm>
        </p:spPr>
        <p:txBody>
          <a:bodyPr>
            <a:noAutofit/>
          </a:bodyPr>
          <a:lstStyle/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Motivation für das Visual </a:t>
            </a:r>
            <a:r>
              <a:rPr lang="de-DE" sz="2800" dirty="0" err="1"/>
              <a:t>Based</a:t>
            </a:r>
            <a:r>
              <a:rPr lang="de-DE" sz="2800" dirty="0"/>
              <a:t> </a:t>
            </a:r>
            <a:r>
              <a:rPr lang="de-DE" sz="2800" dirty="0" err="1"/>
              <a:t>Landing</a:t>
            </a:r>
            <a:r>
              <a:rPr lang="de-DE" sz="2800" dirty="0"/>
              <a:t> System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Voraussetzungen &amp; Anforderungen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Generalisierung in Form eines Frameworks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Konkreter Lösungsansatz in Form des VBLS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Leonardo Mixer – Das Projekt im Projekt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Demonstration des Gesamtprojektes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Fazit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Ausblick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19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</p:spPr>
        <p:txBody>
          <a:bodyPr/>
          <a:lstStyle/>
          <a:p>
            <a:fld id="{9C1CD7B6-1C72-4824-A0BB-78339FAABEA7}" type="datetime2">
              <a:rPr lang="de-DE" smtClean="0"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5224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dirty="0"/>
              <a:t>Gliederung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74935"/>
            <a:ext cx="10058400" cy="4475739"/>
          </a:xfrm>
        </p:spPr>
        <p:txBody>
          <a:bodyPr>
            <a:noAutofit/>
          </a:bodyPr>
          <a:lstStyle/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Motivation Visual </a:t>
            </a:r>
            <a:r>
              <a:rPr lang="de-DE" sz="2800" dirty="0" err="1"/>
              <a:t>Based</a:t>
            </a:r>
            <a:r>
              <a:rPr lang="de-DE" sz="2800" dirty="0"/>
              <a:t> </a:t>
            </a:r>
            <a:r>
              <a:rPr lang="de-DE" sz="2800" dirty="0" err="1"/>
              <a:t>Landing</a:t>
            </a:r>
            <a:r>
              <a:rPr lang="de-DE" sz="2800" dirty="0"/>
              <a:t> System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Voraussetzungen &amp; Anforderungen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Generalisierung in Form eines Frameworks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Konkreter Lösungsansatz in Form des VBLS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Leonardo Mixer – Das Projekt im Projekt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Demonstration des Gesamtprojektes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Fazit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Ausblick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2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</p:spPr>
        <p:txBody>
          <a:bodyPr/>
          <a:lstStyle/>
          <a:p>
            <a:fld id="{9C1CD7B6-1C72-4824-A0BB-78339FAABEA7}" type="datetime2">
              <a:rPr lang="de-DE" smtClean="0"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2648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pPr marL="540000" indent="-540000">
              <a:buClr>
                <a:schemeClr val="accent1"/>
              </a:buClr>
              <a:buFont typeface="+mj-lt"/>
              <a:buAutoNum type="arabicPeriod" startAt="5"/>
            </a:pPr>
            <a:r>
              <a:rPr lang="de-DE" sz="3600" dirty="0"/>
              <a:t>Leonardo Mixer – Das Projekt im Projekt</a:t>
            </a:r>
            <a:endParaRPr lang="de-DE" sz="4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88584"/>
            <a:ext cx="10058400" cy="4023360"/>
          </a:xfrm>
        </p:spPr>
        <p:txBody>
          <a:bodyPr>
            <a:noAutofit/>
          </a:bodyPr>
          <a:lstStyle/>
          <a:p>
            <a:pPr marL="749808" lvl="1" indent="-457200">
              <a:buFont typeface="+mj-lt"/>
              <a:buAutoNum type="arabicPeriod"/>
            </a:pPr>
            <a:r>
              <a:rPr lang="de-DE" sz="2800" dirty="0"/>
              <a:t>Motivation für den Leonardo Mixer</a:t>
            </a:r>
          </a:p>
          <a:p>
            <a:pPr marL="749808" lvl="1" indent="-457200">
              <a:buFont typeface="+mj-lt"/>
              <a:buAutoNum type="arabicPeriod"/>
            </a:pPr>
            <a:r>
              <a:rPr lang="de-DE" sz="2800" dirty="0"/>
              <a:t>Voraussetzungen &amp; Anforderungen</a:t>
            </a:r>
          </a:p>
          <a:p>
            <a:pPr marL="749808" lvl="1" indent="-457200">
              <a:buFont typeface="+mj-lt"/>
              <a:buAutoNum type="arabicPeriod"/>
            </a:pPr>
            <a:r>
              <a:rPr lang="de-DE" sz="2800" dirty="0"/>
              <a:t>Scheduler</a:t>
            </a:r>
          </a:p>
          <a:p>
            <a:pPr marL="749808" lvl="1" indent="-457200">
              <a:buFont typeface="+mj-lt"/>
              <a:buAutoNum type="arabicPeriod"/>
            </a:pPr>
            <a:r>
              <a:rPr lang="de-DE" sz="2800" dirty="0"/>
              <a:t>Umsetzung als </a:t>
            </a:r>
            <a:r>
              <a:rPr lang="de-DE" sz="2800" dirty="0" err="1"/>
              <a:t>LeonardoMixerIO</a:t>
            </a:r>
            <a:endParaRPr lang="de-DE" sz="32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20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</p:spPr>
        <p:txBody>
          <a:bodyPr/>
          <a:lstStyle/>
          <a:p>
            <a:fld id="{9C1CD7B6-1C72-4824-A0BB-78339FAABEA7}" type="datetime2">
              <a:rPr lang="de-DE" smtClean="0"/>
              <a:t>Mittwoch, 8. Februar 2017</a:t>
            </a:fld>
            <a:endParaRPr lang="de-DE" dirty="0"/>
          </a:p>
        </p:txBody>
      </p:sp>
      <p:pic>
        <p:nvPicPr>
          <p:cNvPr id="1026" name="Picture 2" descr="File:Matryoshka transparen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4120" y="3429000"/>
            <a:ext cx="3935577" cy="2533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5225143" y="5953426"/>
            <a:ext cx="69010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bg1">
                    <a:lumMod val="85000"/>
                  </a:schemeClr>
                </a:solidFill>
              </a:rPr>
              <a:t>Bild: https://commons.wikimedia.org/wiki/File:Matryoshka_transparent.png, </a:t>
            </a:r>
            <a:r>
              <a:rPr lang="de-DE" sz="1400" dirty="0" err="1">
                <a:solidFill>
                  <a:schemeClr val="bg1">
                    <a:lumMod val="85000"/>
                  </a:schemeClr>
                </a:solidFill>
              </a:rPr>
              <a:t>User:Fanghong</a:t>
            </a:r>
            <a:r>
              <a:rPr lang="de-DE" sz="1400" dirty="0">
                <a:solidFill>
                  <a:schemeClr val="bg1">
                    <a:lumMod val="85000"/>
                  </a:schemeClr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7270718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 für den Leonardo Mixer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 Trotz aller Autonomie muss manuelle Kontrolle gewährleistet bleiben!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Vgl. Folie 5…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Sicherheitsaspekte!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 Notwendigkeit einer Signalkonvertierung und –</a:t>
            </a:r>
            <a:r>
              <a:rPr lang="de-DE" dirty="0" err="1"/>
              <a:t>verarbeitung</a:t>
            </a:r>
            <a:endParaRPr lang="de-DE" dirty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Schnittstellenwandlung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Wertekonvertierung</a:t>
            </a:r>
          </a:p>
          <a:p>
            <a:pPr marL="749808" lvl="4" indent="0">
              <a:lnSpc>
                <a:spcPct val="100000"/>
              </a:lnSpc>
              <a:buNone/>
            </a:pPr>
            <a:endParaRPr lang="de-DE" i="1" dirty="0">
              <a:latin typeface="Roboto Slab" pitchFamily="2" charset="0"/>
              <a:ea typeface="Roboto Slab" pitchFamily="2" charset="0"/>
            </a:endParaRPr>
          </a:p>
          <a:p>
            <a:pPr marL="566928" lvl="3" indent="0">
              <a:lnSpc>
                <a:spcPct val="100000"/>
              </a:lnSpc>
              <a:buNone/>
            </a:pPr>
            <a:r>
              <a:rPr lang="de-DE" sz="3200" i="1" dirty="0">
                <a:latin typeface="Roboto Slab" pitchFamily="2" charset="0"/>
                <a:ea typeface="Roboto Slab" pitchFamily="2" charset="0"/>
              </a:rPr>
              <a:t>Entwicklung eines echtzeitfähigen RC-Mischers mittels </a:t>
            </a:r>
            <a:r>
              <a:rPr lang="de-DE" sz="3200" i="1" dirty="0" err="1">
                <a:latin typeface="Roboto Slab" pitchFamily="2" charset="0"/>
                <a:ea typeface="Roboto Slab" pitchFamily="2" charset="0"/>
              </a:rPr>
              <a:t>Arduino</a:t>
            </a:r>
            <a:endParaRPr lang="de-DE" sz="3200" i="1" dirty="0">
              <a:latin typeface="Roboto Slab" pitchFamily="2" charset="0"/>
              <a:ea typeface="Roboto Slab" pitchFamily="2" charset="0"/>
            </a:endParaRPr>
          </a:p>
          <a:p>
            <a:pPr marL="201168" lvl="1" indent="0">
              <a:lnSpc>
                <a:spcPct val="100000"/>
              </a:lnSpc>
              <a:buNone/>
            </a:pPr>
            <a:endParaRPr lang="de-DE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Mittwoch, 8. Februar 2017</a:t>
            </a:fld>
            <a:endParaRPr lang="de-DE" dirty="0"/>
          </a:p>
        </p:txBody>
      </p:sp>
      <p:sp>
        <p:nvSpPr>
          <p:cNvPr id="6" name="Abgerundetes Rechteck 5"/>
          <p:cNvSpPr/>
          <p:nvPr/>
        </p:nvSpPr>
        <p:spPr>
          <a:xfrm>
            <a:off x="1362973" y="2510287"/>
            <a:ext cx="2346385" cy="345056"/>
          </a:xfrm>
          <a:prstGeom prst="roundRect">
            <a:avLst/>
          </a:prstGeom>
          <a:noFill/>
          <a:ln>
            <a:solidFill>
              <a:srgbClr val="FC720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" name="Gerader Verbinder 6"/>
          <p:cNvCxnSpPr>
            <a:cxnSpLocks/>
          </p:cNvCxnSpPr>
          <p:nvPr/>
        </p:nvCxnSpPr>
        <p:spPr>
          <a:xfrm>
            <a:off x="1479087" y="4157932"/>
            <a:ext cx="0" cy="1423359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5630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Voraussetzungen &amp; Anforderungen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 Echtzeitfähigkeit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Einhaltung der Sendefrequenz der Eingangssignale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Reaktionsgeschwindigkeit auf Änderungen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 Stabilität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Deterministisches Verhalten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 Hardwareschnittstellen zur Vernetzung der einzelnen Komponenten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 Einfache Bedienbarkeit und freie Zugänglichkeit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Verwendung von freier Software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6160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Voraussetzungen &amp; Anforderungen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de-DE" dirty="0"/>
              <a:t>Verwendete Komponenten: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dirty="0"/>
              <a:t> Trägerplattform: </a:t>
            </a:r>
            <a:r>
              <a:rPr lang="de-DE" sz="2000" dirty="0" err="1"/>
              <a:t>Olimexino</a:t>
            </a:r>
            <a:r>
              <a:rPr lang="de-DE" sz="2000" dirty="0"/>
              <a:t> 32u4 (</a:t>
            </a:r>
            <a:r>
              <a:rPr lang="de-DE" sz="2000" dirty="0" err="1"/>
              <a:t>Arduino</a:t>
            </a:r>
            <a:r>
              <a:rPr lang="de-DE" sz="2000" dirty="0"/>
              <a:t>-Leonardo-kompatibel; C++)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dirty="0"/>
              <a:t> Scheduler (C++)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dirty="0"/>
              <a:t> Kommunikationsschnittstellen: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de-DE" sz="1800" dirty="0"/>
              <a:t>USB -&gt; Mobilgerät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de-DE" sz="1800" dirty="0"/>
              <a:t>Serielle Schnittstellen -&gt; Flugsteuerung, Fernbedienung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141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Scheduler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88583"/>
            <a:ext cx="10058400" cy="446707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6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struct</a:t>
            </a:r>
            <a:r>
              <a:rPr lang="de-DE" sz="16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290C3"/>
                </a:solidFill>
                <a:latin typeface="Consolas" panose="020B0609020204030204" pitchFamily="49" charset="0"/>
              </a:rPr>
              <a:t>task</a:t>
            </a:r>
            <a:endParaRPr lang="de-DE" sz="1600" b="1" dirty="0">
              <a:solidFill>
                <a:srgbClr val="1290C3"/>
              </a:solidFill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600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D9E8F7"/>
                </a:solidFill>
                <a:latin typeface="Consolas" panose="020B0609020204030204" pitchFamily="49" charset="0"/>
              </a:rPr>
              <a:t>  </a:t>
            </a:r>
            <a:r>
              <a:rPr lang="en-US" sz="1600" b="1" dirty="0">
                <a:solidFill>
                  <a:srgbClr val="DD2867"/>
                </a:solidFill>
                <a:latin typeface="Consolas" panose="020B0609020204030204" pitchFamily="49" charset="0"/>
              </a:rPr>
              <a:t>void</a:t>
            </a:r>
            <a:r>
              <a:rPr lang="en-US" sz="16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sz="1600" b="1" dirty="0">
                <a:solidFill>
                  <a:srgbClr val="E6E6FA"/>
                </a:solidFill>
                <a:latin typeface="Consolas" panose="020B0609020204030204" pitchFamily="49" charset="0"/>
              </a:rPr>
              <a:t>*</a:t>
            </a:r>
            <a:r>
              <a:rPr lang="en-US" sz="1600" b="1" dirty="0">
                <a:solidFill>
                  <a:srgbClr val="66E1F8"/>
                </a:solidFill>
                <a:latin typeface="Consolas" panose="020B0609020204030204" pitchFamily="49" charset="0"/>
              </a:rPr>
              <a:t>activity</a:t>
            </a:r>
            <a:r>
              <a:rPr lang="en-US" sz="160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en-US" sz="16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sz="1600" b="1" dirty="0">
                <a:solidFill>
                  <a:srgbClr val="DD2867"/>
                </a:solidFill>
                <a:latin typeface="Consolas" panose="020B0609020204030204" pitchFamily="49" charset="0"/>
              </a:rPr>
              <a:t>void</a:t>
            </a:r>
            <a:r>
              <a:rPr lang="en-US" sz="160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en-US" sz="1600" b="1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  <a:r>
              <a:rPr lang="en-US" sz="1600" b="1" dirty="0">
                <a:solidFill>
                  <a:srgbClr val="D9E8F7"/>
                </a:solidFill>
                <a:latin typeface="Consolas" panose="020B0609020204030204" pitchFamily="49" charset="0"/>
              </a:rPr>
              <a:t>  </a:t>
            </a:r>
            <a:endParaRPr lang="en-US" sz="1600" b="1" u="sng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600" dirty="0">
                <a:solidFill>
                  <a:srgbClr val="D9E8F7"/>
                </a:solidFill>
                <a:latin typeface="Consolas" panose="020B0609020204030204" pitchFamily="49" charset="0"/>
              </a:rPr>
              <a:t>  </a:t>
            </a:r>
            <a:r>
              <a:rPr lang="de-DE" sz="16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unsigned</a:t>
            </a:r>
            <a:r>
              <a:rPr lang="de-DE" sz="16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long</a:t>
            </a:r>
            <a:r>
              <a:rPr lang="de-DE" sz="16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66E1F8"/>
                </a:solidFill>
                <a:latin typeface="Consolas" panose="020B0609020204030204" pitchFamily="49" charset="0"/>
              </a:rPr>
              <a:t>timestamp</a:t>
            </a:r>
            <a:r>
              <a:rPr lang="de-DE" sz="1600" b="1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60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  <a:r>
              <a:rPr lang="de-DE" sz="160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de-DE" sz="1600" dirty="0"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6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struct</a:t>
            </a:r>
            <a:r>
              <a:rPr lang="de-DE" sz="16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290C3"/>
                </a:solidFill>
                <a:latin typeface="Consolas" panose="020B0609020204030204" pitchFamily="49" charset="0"/>
              </a:rPr>
              <a:t>rtTask</a:t>
            </a:r>
            <a:r>
              <a:rPr lang="de-DE" sz="1600" b="1" dirty="0">
                <a:solidFill>
                  <a:srgbClr val="E6E6FA"/>
                </a:solidFill>
                <a:latin typeface="Consolas" panose="020B0609020204030204" pitchFamily="49" charset="0"/>
              </a:rPr>
              <a:t>:</a:t>
            </a:r>
            <a:r>
              <a:rPr lang="de-DE" sz="16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290C3"/>
                </a:solidFill>
                <a:latin typeface="Consolas" panose="020B0609020204030204" pitchFamily="49" charset="0"/>
              </a:rPr>
              <a:t>task</a:t>
            </a:r>
            <a:endParaRPr lang="de-DE" sz="1600" b="1" dirty="0">
              <a:solidFill>
                <a:srgbClr val="1290C3"/>
              </a:solidFill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600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600" dirty="0">
                <a:solidFill>
                  <a:srgbClr val="D9E8F7"/>
                </a:solidFill>
                <a:latin typeface="Consolas" panose="020B0609020204030204" pitchFamily="49" charset="0"/>
              </a:rPr>
              <a:t>  </a:t>
            </a:r>
            <a:r>
              <a:rPr lang="de-DE" sz="16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unsigned</a:t>
            </a:r>
            <a:r>
              <a:rPr lang="de-DE" sz="16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long</a:t>
            </a:r>
            <a:r>
              <a:rPr lang="de-DE" sz="16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66E1F8"/>
                </a:solidFill>
                <a:latin typeface="Consolas" panose="020B0609020204030204" pitchFamily="49" charset="0"/>
              </a:rPr>
              <a:t>cycleTime</a:t>
            </a:r>
            <a:r>
              <a:rPr lang="de-DE" sz="1600" b="1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60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  <a:r>
              <a:rPr lang="de-DE" sz="160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de-DE" sz="1600" dirty="0"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6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struct</a:t>
            </a:r>
            <a:r>
              <a:rPr lang="de-DE" sz="16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290C3"/>
                </a:solidFill>
                <a:latin typeface="Consolas" panose="020B0609020204030204" pitchFamily="49" charset="0"/>
              </a:rPr>
              <a:t>nRtTask</a:t>
            </a:r>
            <a:r>
              <a:rPr lang="de-DE" sz="1600" b="1" dirty="0">
                <a:solidFill>
                  <a:srgbClr val="E6E6FA"/>
                </a:solidFill>
                <a:latin typeface="Consolas" panose="020B0609020204030204" pitchFamily="49" charset="0"/>
              </a:rPr>
              <a:t>:</a:t>
            </a:r>
            <a:r>
              <a:rPr lang="de-DE" sz="16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290C3"/>
                </a:solidFill>
                <a:latin typeface="Consolas" panose="020B0609020204030204" pitchFamily="49" charset="0"/>
              </a:rPr>
              <a:t>task</a:t>
            </a:r>
            <a:endParaRPr lang="de-DE" sz="1600" b="1" dirty="0">
              <a:solidFill>
                <a:srgbClr val="1290C3"/>
              </a:solidFill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600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600" dirty="0">
                <a:solidFill>
                  <a:srgbClr val="D9E8F7"/>
                </a:solidFill>
                <a:latin typeface="Consolas" panose="020B0609020204030204" pitchFamily="49" charset="0"/>
              </a:rPr>
              <a:t>  </a:t>
            </a:r>
            <a:r>
              <a:rPr lang="de-DE" sz="16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unsigned</a:t>
            </a:r>
            <a:r>
              <a:rPr lang="de-DE" sz="16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long</a:t>
            </a:r>
            <a:r>
              <a:rPr lang="de-DE" sz="16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66E1F8"/>
                </a:solidFill>
                <a:latin typeface="Consolas" panose="020B0609020204030204" pitchFamily="49" charset="0"/>
              </a:rPr>
              <a:t>priority</a:t>
            </a:r>
            <a:r>
              <a:rPr lang="de-DE" sz="1600" b="1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60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  <a:r>
              <a:rPr lang="de-DE" sz="160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  <a:endParaRPr lang="de-DE" sz="1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76382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1001486" y="1480457"/>
            <a:ext cx="10479314" cy="68217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8366" y="914399"/>
            <a:ext cx="905691" cy="5259642"/>
          </a:xfrm>
        </p:spPr>
        <p:txBody>
          <a:bodyPr vert="vert270">
            <a:normAutofit/>
          </a:bodyPr>
          <a:lstStyle/>
          <a:p>
            <a:r>
              <a:rPr lang="de-DE" dirty="0"/>
              <a:t>Scheduler</a:t>
            </a:r>
            <a:endParaRPr lang="de-DE" sz="6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66799" y="145143"/>
            <a:ext cx="10472057" cy="6066971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void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Scheduler</a:t>
            </a:r>
            <a:r>
              <a:rPr lang="de-DE" sz="1050" b="1" dirty="0">
                <a:solidFill>
                  <a:srgbClr val="E6E6FA"/>
                </a:solidFill>
                <a:latin typeface="Consolas" panose="020B0609020204030204" pitchFamily="49" charset="0"/>
              </a:rPr>
              <a:t>::</a:t>
            </a:r>
            <a:r>
              <a:rPr lang="de-DE" sz="1050" b="1" dirty="0" err="1">
                <a:solidFill>
                  <a:srgbClr val="0DD140"/>
                </a:solidFill>
                <a:latin typeface="Consolas" panose="020B0609020204030204" pitchFamily="49" charset="0"/>
              </a:rPr>
              <a:t>schedule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05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void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</a:t>
            </a:r>
            <a:r>
              <a:rPr lang="de-DE" sz="105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if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050" b="1" dirty="0" err="1">
                <a:solidFill>
                  <a:srgbClr val="D9E8F7"/>
                </a:solidFill>
                <a:latin typeface="Consolas" panose="020B0609020204030204" pitchFamily="49" charset="0"/>
              </a:rPr>
              <a:t>rtTasks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</a:t>
            </a:r>
            <a:r>
              <a:rPr lang="en-US" sz="1050" b="1" dirty="0">
                <a:solidFill>
                  <a:srgbClr val="DD2867"/>
                </a:solidFill>
                <a:latin typeface="Consolas" panose="020B0609020204030204" pitchFamily="49" charset="0"/>
              </a:rPr>
              <a:t>unsigned</a:t>
            </a:r>
            <a:r>
              <a:rPr lang="en-US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050" b="1" dirty="0">
                <a:solidFill>
                  <a:srgbClr val="DD2867"/>
                </a:solidFill>
                <a:latin typeface="Consolas" panose="020B0609020204030204" pitchFamily="49" charset="0"/>
              </a:rPr>
              <a:t>long</a:t>
            </a:r>
            <a:r>
              <a:rPr lang="en-US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050" b="1" dirty="0" err="1">
                <a:solidFill>
                  <a:srgbClr val="ED7F48"/>
                </a:solidFill>
                <a:latin typeface="Consolas" panose="020B0609020204030204" pitchFamily="49" charset="0"/>
              </a:rPr>
              <a:t>timerDiff</a:t>
            </a:r>
            <a:r>
              <a:rPr lang="en-US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050" b="1" dirty="0">
                <a:solidFill>
                  <a:srgbClr val="E6E6FA"/>
                </a:solidFill>
                <a:latin typeface="Consolas" panose="020B0609020204030204" pitchFamily="49" charset="0"/>
              </a:rPr>
              <a:t>=</a:t>
            </a:r>
            <a:r>
              <a:rPr lang="en-US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050" b="1" dirty="0" err="1">
                <a:solidFill>
                  <a:srgbClr val="D9E8F7"/>
                </a:solidFill>
                <a:latin typeface="Consolas" panose="020B0609020204030204" pitchFamily="49" charset="0"/>
              </a:rPr>
              <a:t>getTaskTimerDiff</a:t>
            </a:r>
            <a:r>
              <a:rPr lang="en-US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sz="1050" b="1" dirty="0" err="1">
                <a:solidFill>
                  <a:srgbClr val="D9E8F7"/>
                </a:solidFill>
                <a:latin typeface="Consolas" panose="020B0609020204030204" pitchFamily="49" charset="0"/>
              </a:rPr>
              <a:t>rtTasks</a:t>
            </a:r>
            <a:r>
              <a:rPr lang="en-US" sz="1050" b="1" dirty="0">
                <a:solidFill>
                  <a:srgbClr val="E6E6FA"/>
                </a:solidFill>
                <a:latin typeface="Consolas" panose="020B0609020204030204" pitchFamily="49" charset="0"/>
              </a:rPr>
              <a:t>-&gt;</a:t>
            </a:r>
            <a:r>
              <a:rPr lang="en-US" sz="1050" b="1" dirty="0" err="1">
                <a:solidFill>
                  <a:srgbClr val="D9E8F7"/>
                </a:solidFill>
                <a:latin typeface="Consolas" panose="020B0609020204030204" pitchFamily="49" charset="0"/>
              </a:rPr>
              <a:t>listElement</a:t>
            </a:r>
            <a:r>
              <a:rPr lang="en-US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en-US" sz="1050" b="1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</a:t>
            </a:r>
            <a:r>
              <a:rPr lang="en-US" sz="1050" b="1" dirty="0">
                <a:solidFill>
                  <a:srgbClr val="DD2867"/>
                </a:solidFill>
                <a:latin typeface="Consolas" panose="020B0609020204030204" pitchFamily="49" charset="0"/>
              </a:rPr>
              <a:t>unsigned</a:t>
            </a:r>
            <a:r>
              <a:rPr lang="en-US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050" b="1" dirty="0">
                <a:solidFill>
                  <a:srgbClr val="DD2867"/>
                </a:solidFill>
                <a:latin typeface="Consolas" panose="020B0609020204030204" pitchFamily="49" charset="0"/>
              </a:rPr>
              <a:t>long</a:t>
            </a:r>
            <a:r>
              <a:rPr lang="en-US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050" b="1" dirty="0" err="1">
                <a:solidFill>
                  <a:srgbClr val="ED7F48"/>
                </a:solidFill>
                <a:latin typeface="Consolas" panose="020B0609020204030204" pitchFamily="49" charset="0"/>
              </a:rPr>
              <a:t>cycleTime</a:t>
            </a:r>
            <a:r>
              <a:rPr lang="en-US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050" b="1" dirty="0">
                <a:solidFill>
                  <a:srgbClr val="E6E6FA"/>
                </a:solidFill>
                <a:latin typeface="Consolas" panose="020B0609020204030204" pitchFamily="49" charset="0"/>
              </a:rPr>
              <a:t>=</a:t>
            </a:r>
            <a:r>
              <a:rPr lang="en-US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050" b="1" dirty="0" err="1">
                <a:solidFill>
                  <a:srgbClr val="D9E8F7"/>
                </a:solidFill>
                <a:latin typeface="Consolas" panose="020B0609020204030204" pitchFamily="49" charset="0"/>
              </a:rPr>
              <a:t>getTaskCycleTime</a:t>
            </a:r>
            <a:r>
              <a:rPr lang="en-US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((</a:t>
            </a:r>
            <a:r>
              <a:rPr lang="en-US" sz="1050" b="1" dirty="0" err="1">
                <a:solidFill>
                  <a:srgbClr val="D9E8F7"/>
                </a:solidFill>
                <a:latin typeface="Consolas" panose="020B0609020204030204" pitchFamily="49" charset="0"/>
              </a:rPr>
              <a:t>rtTask</a:t>
            </a:r>
            <a:r>
              <a:rPr lang="en-US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050" b="1" dirty="0">
                <a:solidFill>
                  <a:srgbClr val="E6E6FA"/>
                </a:solidFill>
                <a:latin typeface="Consolas" panose="020B0609020204030204" pitchFamily="49" charset="0"/>
              </a:rPr>
              <a:t>*</a:t>
            </a:r>
            <a:r>
              <a:rPr lang="en-US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en-US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050" b="1" dirty="0" err="1">
                <a:solidFill>
                  <a:srgbClr val="D9E8F7"/>
                </a:solidFill>
                <a:latin typeface="Consolas" panose="020B0609020204030204" pitchFamily="49" charset="0"/>
              </a:rPr>
              <a:t>rtTasks</a:t>
            </a:r>
            <a:r>
              <a:rPr lang="en-US" sz="1050" b="1" dirty="0">
                <a:solidFill>
                  <a:srgbClr val="E6E6FA"/>
                </a:solidFill>
                <a:latin typeface="Consolas" panose="020B0609020204030204" pitchFamily="49" charset="0"/>
              </a:rPr>
              <a:t>-&gt;</a:t>
            </a:r>
            <a:r>
              <a:rPr lang="en-US" sz="1050" b="1" dirty="0" err="1">
                <a:solidFill>
                  <a:srgbClr val="D9E8F7"/>
                </a:solidFill>
                <a:latin typeface="Consolas" panose="020B0609020204030204" pitchFamily="49" charset="0"/>
              </a:rPr>
              <a:t>listElement</a:t>
            </a:r>
            <a:r>
              <a:rPr lang="en-US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en-US" sz="1050" b="1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</a:t>
            </a:r>
            <a:r>
              <a:rPr lang="de-DE" sz="1050" dirty="0">
                <a:solidFill>
                  <a:schemeClr val="bg1"/>
                </a:solidFill>
                <a:latin typeface="Consolas" panose="020B0609020204030204" pitchFamily="49" charset="0"/>
              </a:rPr>
              <a:t>//</a:t>
            </a:r>
            <a:r>
              <a:rPr lang="de-DE" sz="1050" dirty="0" err="1">
                <a:solidFill>
                  <a:schemeClr val="bg1"/>
                </a:solidFill>
                <a:latin typeface="Consolas" panose="020B0609020204030204" pitchFamily="49" charset="0"/>
              </a:rPr>
              <a:t>debugger</a:t>
            </a:r>
            <a:r>
              <a:rPr lang="de-DE" sz="1050" dirty="0">
                <a:solidFill>
                  <a:schemeClr val="bg1"/>
                </a:solidFill>
                <a:latin typeface="Consolas" panose="020B0609020204030204" pitchFamily="49" charset="0"/>
              </a:rPr>
              <a:t>-&gt;</a:t>
            </a:r>
            <a:r>
              <a:rPr lang="de-DE" sz="1050" u="sng" dirty="0" err="1">
                <a:solidFill>
                  <a:schemeClr val="bg1"/>
                </a:solidFill>
                <a:latin typeface="Consolas" panose="020B0609020204030204" pitchFamily="49" charset="0"/>
              </a:rPr>
              <a:t>println</a:t>
            </a:r>
            <a:r>
              <a:rPr lang="de-DE" sz="1050" u="sng" dirty="0">
                <a:solidFill>
                  <a:schemeClr val="bg1"/>
                </a:solidFill>
                <a:latin typeface="Consolas" panose="020B0609020204030204" pitchFamily="49" charset="0"/>
              </a:rPr>
              <a:t>("</a:t>
            </a:r>
            <a:r>
              <a:rPr lang="de-DE" sz="1050" u="sng" dirty="0" err="1">
                <a:solidFill>
                  <a:schemeClr val="bg1"/>
                </a:solidFill>
                <a:latin typeface="Consolas" panose="020B0609020204030204" pitchFamily="49" charset="0"/>
              </a:rPr>
              <a:t>cycle</a:t>
            </a:r>
            <a:r>
              <a:rPr lang="de-DE" sz="1050" u="sng" dirty="0">
                <a:solidFill>
                  <a:schemeClr val="bg1"/>
                </a:solidFill>
                <a:latin typeface="Consolas" panose="020B0609020204030204" pitchFamily="49" charset="0"/>
              </a:rPr>
              <a:t>-time: "+(String)</a:t>
            </a:r>
            <a:r>
              <a:rPr lang="de-DE" sz="1050" u="sng" dirty="0" err="1">
                <a:solidFill>
                  <a:schemeClr val="bg1"/>
                </a:solidFill>
                <a:latin typeface="Consolas" panose="020B0609020204030204" pitchFamily="49" charset="0"/>
              </a:rPr>
              <a:t>cycleTime</a:t>
            </a:r>
            <a:r>
              <a:rPr lang="de-DE" sz="1050" u="sng" dirty="0">
                <a:solidFill>
                  <a:schemeClr val="bg1"/>
                </a:solidFill>
                <a:latin typeface="Consolas" panose="020B0609020204030204" pitchFamily="49" charset="0"/>
              </a:rPr>
              <a:t>+" </a:t>
            </a:r>
            <a:r>
              <a:rPr lang="de-DE" sz="1050" u="sng" dirty="0" err="1">
                <a:solidFill>
                  <a:schemeClr val="bg1"/>
                </a:solidFill>
                <a:latin typeface="Consolas" panose="020B0609020204030204" pitchFamily="49" charset="0"/>
              </a:rPr>
              <a:t>timer-diff</a:t>
            </a:r>
            <a:r>
              <a:rPr lang="de-DE" sz="1050" u="sng" dirty="0">
                <a:solidFill>
                  <a:schemeClr val="bg1"/>
                </a:solidFill>
                <a:latin typeface="Consolas" panose="020B0609020204030204" pitchFamily="49" charset="0"/>
              </a:rPr>
              <a:t>: "+(String)</a:t>
            </a:r>
            <a:r>
              <a:rPr lang="de-DE" sz="1050" u="sng" dirty="0" err="1">
                <a:solidFill>
                  <a:schemeClr val="bg1"/>
                </a:solidFill>
                <a:latin typeface="Consolas" panose="020B0609020204030204" pitchFamily="49" charset="0"/>
              </a:rPr>
              <a:t>timerDiff</a:t>
            </a:r>
            <a:r>
              <a:rPr lang="de-DE" sz="1050" u="sng" dirty="0">
                <a:solidFill>
                  <a:schemeClr val="bg1"/>
                </a:solidFill>
                <a:latin typeface="Consolas" panose="020B0609020204030204" pitchFamily="49" charset="0"/>
              </a:rPr>
              <a:t>+"    </a:t>
            </a:r>
            <a:r>
              <a:rPr lang="de-DE" sz="1050" u="sng" dirty="0" err="1">
                <a:solidFill>
                  <a:schemeClr val="bg1"/>
                </a:solidFill>
                <a:latin typeface="Consolas" panose="020B0609020204030204" pitchFamily="49" charset="0"/>
              </a:rPr>
              <a:t>micros</a:t>
            </a:r>
            <a:r>
              <a:rPr lang="de-DE" sz="1050" u="sng" dirty="0">
                <a:solidFill>
                  <a:schemeClr val="bg1"/>
                </a:solidFill>
                <a:latin typeface="Consolas" panose="020B0609020204030204" pitchFamily="49" charset="0"/>
              </a:rPr>
              <a:t>: "+(String)</a:t>
            </a:r>
            <a:r>
              <a:rPr lang="de-DE" sz="1050" u="sng" dirty="0" err="1">
                <a:solidFill>
                  <a:schemeClr val="bg1"/>
                </a:solidFill>
                <a:latin typeface="Consolas" panose="020B0609020204030204" pitchFamily="49" charset="0"/>
              </a:rPr>
              <a:t>micros</a:t>
            </a:r>
            <a:r>
              <a:rPr lang="de-DE" sz="1050" u="sng" dirty="0">
                <a:solidFill>
                  <a:schemeClr val="bg1"/>
                </a:solidFill>
                <a:latin typeface="Consolas" panose="020B0609020204030204" pitchFamily="49" charset="0"/>
              </a:rPr>
              <a:t>());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</a:t>
            </a:r>
            <a:r>
              <a:rPr lang="de-DE" sz="105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if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050" b="1" dirty="0" err="1">
                <a:solidFill>
                  <a:srgbClr val="FFBF26"/>
                </a:solidFill>
                <a:latin typeface="Consolas" panose="020B0609020204030204" pitchFamily="49" charset="0"/>
              </a:rPr>
              <a:t>timerDiff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E6E6FA"/>
                </a:solidFill>
                <a:latin typeface="Consolas" panose="020B0609020204030204" pitchFamily="49" charset="0"/>
              </a:rPr>
              <a:t>&gt;=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 err="1">
                <a:solidFill>
                  <a:srgbClr val="FFBF26"/>
                </a:solidFill>
                <a:latin typeface="Consolas" panose="020B0609020204030204" pitchFamily="49" charset="0"/>
              </a:rPr>
              <a:t>cycleTime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  </a:t>
            </a:r>
            <a:r>
              <a:rPr lang="de-DE" sz="105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if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(((</a:t>
            </a:r>
            <a:r>
              <a:rPr lang="de-DE" sz="1050" b="1" dirty="0" err="1">
                <a:solidFill>
                  <a:srgbClr val="FFBF26"/>
                </a:solidFill>
                <a:latin typeface="Consolas" panose="020B0609020204030204" pitchFamily="49" charset="0"/>
              </a:rPr>
              <a:t>timerDiff</a:t>
            </a:r>
            <a:r>
              <a:rPr lang="de-DE" sz="1050" b="1" dirty="0" err="1">
                <a:solidFill>
                  <a:srgbClr val="E6E6FA"/>
                </a:solidFill>
                <a:latin typeface="Consolas" panose="020B0609020204030204" pitchFamily="49" charset="0"/>
              </a:rPr>
              <a:t>-</a:t>
            </a:r>
            <a:r>
              <a:rPr lang="de-DE" sz="1050" b="1" dirty="0" err="1">
                <a:solidFill>
                  <a:srgbClr val="FFBF26"/>
                </a:solidFill>
                <a:latin typeface="Consolas" panose="020B0609020204030204" pitchFamily="49" charset="0"/>
              </a:rPr>
              <a:t>cycleTime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050" b="1" dirty="0">
                <a:solidFill>
                  <a:srgbClr val="E6E6FA"/>
                </a:solidFill>
                <a:latin typeface="Consolas" panose="020B0609020204030204" pitchFamily="49" charset="0"/>
              </a:rPr>
              <a:t>*</a:t>
            </a:r>
            <a:r>
              <a:rPr lang="de-DE" sz="1050" b="1" dirty="0">
                <a:solidFill>
                  <a:srgbClr val="6897BB"/>
                </a:solidFill>
                <a:latin typeface="Consolas" panose="020B0609020204030204" pitchFamily="49" charset="0"/>
              </a:rPr>
              <a:t>100</a:t>
            </a:r>
            <a:r>
              <a:rPr lang="de-DE" sz="1050" b="1" dirty="0">
                <a:solidFill>
                  <a:srgbClr val="E6E6FA"/>
                </a:solidFill>
                <a:latin typeface="Consolas" panose="020B0609020204030204" pitchFamily="49" charset="0"/>
              </a:rPr>
              <a:t>/</a:t>
            </a:r>
            <a:r>
              <a:rPr lang="de-DE" sz="1050" b="1" dirty="0" err="1">
                <a:solidFill>
                  <a:srgbClr val="FFBF26"/>
                </a:solidFill>
                <a:latin typeface="Consolas" panose="020B0609020204030204" pitchFamily="49" charset="0"/>
              </a:rPr>
              <a:t>cycleTime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E6E6FA"/>
                </a:solidFill>
                <a:latin typeface="Consolas" panose="020B0609020204030204" pitchFamily="49" charset="0"/>
              </a:rPr>
              <a:t>&gt;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OVERLOAD_THRESHOLD_PERCENT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    </a:t>
            </a:r>
            <a:r>
              <a:rPr lang="de-DE" sz="1050" dirty="0" err="1">
                <a:solidFill>
                  <a:srgbClr val="D9E8F7"/>
                </a:solidFill>
                <a:latin typeface="Consolas" panose="020B0609020204030204" pitchFamily="49" charset="0"/>
              </a:rPr>
              <a:t>overloadCounter</a:t>
            </a:r>
            <a:r>
              <a:rPr lang="de-DE" sz="1050" dirty="0">
                <a:solidFill>
                  <a:srgbClr val="E6E6FA"/>
                </a:solidFill>
                <a:latin typeface="Consolas" panose="020B0609020204030204" pitchFamily="49" charset="0"/>
              </a:rPr>
              <a:t>++;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    </a:t>
            </a:r>
            <a:r>
              <a:rPr lang="de-DE" sz="105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if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050" b="1" dirty="0" err="1">
                <a:solidFill>
                  <a:srgbClr val="D9E8F7"/>
                </a:solidFill>
                <a:latin typeface="Consolas" panose="020B0609020204030204" pitchFamily="49" charset="0"/>
              </a:rPr>
              <a:t>overloadCounter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E6E6FA"/>
                </a:solidFill>
                <a:latin typeface="Consolas" panose="020B0609020204030204" pitchFamily="49" charset="0"/>
              </a:rPr>
              <a:t>&gt;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OVERLOAD_THRESHOLD_TIMES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 marL="201168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    </a:t>
            </a:r>
            <a:r>
              <a:rPr lang="de-DE" sz="1050" dirty="0" err="1">
                <a:solidFill>
                  <a:srgbClr val="D9E8F7"/>
                </a:solidFill>
                <a:latin typeface="Consolas" panose="020B0609020204030204" pitchFamily="49" charset="0"/>
              </a:rPr>
              <a:t>exterminate</a:t>
            </a:r>
            <a:r>
              <a:rPr lang="de-DE" sz="1000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sz="100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    </a:t>
            </a: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  </a:t>
            </a: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  </a:t>
            </a:r>
            <a:r>
              <a:rPr lang="de-DE" sz="1050" dirty="0" err="1">
                <a:solidFill>
                  <a:srgbClr val="D9E8F7"/>
                </a:solidFill>
                <a:latin typeface="Consolas" panose="020B0609020204030204" pitchFamily="49" charset="0"/>
              </a:rPr>
              <a:t>rtTasks</a:t>
            </a:r>
            <a:r>
              <a:rPr lang="de-DE" sz="1050" dirty="0">
                <a:solidFill>
                  <a:srgbClr val="E6E6FA"/>
                </a:solidFill>
                <a:latin typeface="Consolas" panose="020B0609020204030204" pitchFamily="49" charset="0"/>
              </a:rPr>
              <a:t>-&gt;</a:t>
            </a:r>
            <a:r>
              <a:rPr lang="de-DE" sz="1050" dirty="0" err="1">
                <a:solidFill>
                  <a:srgbClr val="D9E8F7"/>
                </a:solidFill>
                <a:latin typeface="Consolas" panose="020B0609020204030204" pitchFamily="49" charset="0"/>
              </a:rPr>
              <a:t>listElement</a:t>
            </a:r>
            <a:r>
              <a:rPr lang="de-DE" sz="1050" dirty="0">
                <a:solidFill>
                  <a:srgbClr val="E6E6FA"/>
                </a:solidFill>
                <a:latin typeface="Consolas" panose="020B0609020204030204" pitchFamily="49" charset="0"/>
              </a:rPr>
              <a:t>-&gt;</a:t>
            </a:r>
            <a:r>
              <a:rPr lang="de-DE" sz="1050" dirty="0" err="1">
                <a:solidFill>
                  <a:srgbClr val="D9E8F7"/>
                </a:solidFill>
                <a:latin typeface="Consolas" panose="020B0609020204030204" pitchFamily="49" charset="0"/>
              </a:rPr>
              <a:t>activity</a:t>
            </a: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sz="105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  </a:t>
            </a:r>
            <a:r>
              <a:rPr lang="de-DE" sz="1050" dirty="0" err="1">
                <a:solidFill>
                  <a:srgbClr val="D9E8F7"/>
                </a:solidFill>
                <a:latin typeface="Consolas" panose="020B0609020204030204" pitchFamily="49" charset="0"/>
              </a:rPr>
              <a:t>updateTaskTimer</a:t>
            </a: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050" dirty="0" err="1">
                <a:solidFill>
                  <a:srgbClr val="D9E8F7"/>
                </a:solidFill>
                <a:latin typeface="Consolas" panose="020B0609020204030204" pitchFamily="49" charset="0"/>
              </a:rPr>
              <a:t>rtTasks</a:t>
            </a:r>
            <a:r>
              <a:rPr lang="de-DE" sz="1050" dirty="0">
                <a:solidFill>
                  <a:srgbClr val="E6E6FA"/>
                </a:solidFill>
                <a:latin typeface="Consolas" panose="020B0609020204030204" pitchFamily="49" charset="0"/>
              </a:rPr>
              <a:t>-&gt;</a:t>
            </a:r>
            <a:r>
              <a:rPr lang="de-DE" sz="1050" dirty="0" err="1">
                <a:solidFill>
                  <a:srgbClr val="D9E8F7"/>
                </a:solidFill>
                <a:latin typeface="Consolas" panose="020B0609020204030204" pitchFamily="49" charset="0"/>
              </a:rPr>
              <a:t>listElement</a:t>
            </a: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05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  </a:t>
            </a:r>
            <a:r>
              <a:rPr lang="de-DE" sz="1050" dirty="0" err="1">
                <a:solidFill>
                  <a:srgbClr val="D9E8F7"/>
                </a:solidFill>
                <a:latin typeface="Consolas" panose="020B0609020204030204" pitchFamily="49" charset="0"/>
              </a:rPr>
              <a:t>rtTasks</a:t>
            </a: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dirty="0">
                <a:solidFill>
                  <a:srgbClr val="E6E6FA"/>
                </a:solidFill>
                <a:latin typeface="Consolas" panose="020B0609020204030204" pitchFamily="49" charset="0"/>
              </a:rPr>
              <a:t>=</a:t>
            </a: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dirty="0" err="1">
                <a:solidFill>
                  <a:srgbClr val="D9E8F7"/>
                </a:solidFill>
                <a:latin typeface="Consolas" panose="020B0609020204030204" pitchFamily="49" charset="0"/>
              </a:rPr>
              <a:t>sortRtTasks</a:t>
            </a: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050" dirty="0" err="1">
                <a:solidFill>
                  <a:srgbClr val="D9E8F7"/>
                </a:solidFill>
                <a:latin typeface="Consolas" panose="020B0609020204030204" pitchFamily="49" charset="0"/>
              </a:rPr>
              <a:t>rtTasks</a:t>
            </a: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05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  </a:t>
            </a:r>
            <a:r>
              <a:rPr lang="de-DE" sz="105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if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050" b="1" dirty="0" err="1">
                <a:solidFill>
                  <a:srgbClr val="D9E8F7"/>
                </a:solidFill>
                <a:latin typeface="Consolas" panose="020B0609020204030204" pitchFamily="49" charset="0"/>
              </a:rPr>
              <a:t>nRtTasks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){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    </a:t>
            </a:r>
            <a:r>
              <a:rPr lang="de-DE" sz="1050" dirty="0" err="1">
                <a:solidFill>
                  <a:srgbClr val="D9E8F7"/>
                </a:solidFill>
                <a:latin typeface="Consolas" panose="020B0609020204030204" pitchFamily="49" charset="0"/>
              </a:rPr>
              <a:t>setPriorities</a:t>
            </a: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sz="105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    </a:t>
            </a:r>
            <a:r>
              <a:rPr lang="de-DE" sz="1050" dirty="0" err="1">
                <a:solidFill>
                  <a:srgbClr val="D9E8F7"/>
                </a:solidFill>
                <a:latin typeface="Consolas" panose="020B0609020204030204" pitchFamily="49" charset="0"/>
              </a:rPr>
              <a:t>taskCounter</a:t>
            </a: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dirty="0">
                <a:solidFill>
                  <a:srgbClr val="E6E6FA"/>
                </a:solidFill>
                <a:latin typeface="Consolas" panose="020B0609020204030204" pitchFamily="49" charset="0"/>
              </a:rPr>
              <a:t>=</a:t>
            </a: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dirty="0" err="1">
                <a:solidFill>
                  <a:srgbClr val="D9E8F7"/>
                </a:solidFill>
                <a:latin typeface="Consolas" panose="020B0609020204030204" pitchFamily="49" charset="0"/>
              </a:rPr>
              <a:t>nRtTasks</a:t>
            </a:r>
            <a:r>
              <a:rPr lang="de-DE" sz="105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  </a:t>
            </a: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</a:t>
            </a: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</a:t>
            </a:r>
            <a:r>
              <a:rPr lang="de-DE" sz="105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else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if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050" b="1" dirty="0" err="1">
                <a:solidFill>
                  <a:srgbClr val="D9E8F7"/>
                </a:solidFill>
                <a:latin typeface="Consolas" panose="020B0609020204030204" pitchFamily="49" charset="0"/>
              </a:rPr>
              <a:t>nRtTasks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  </a:t>
            </a:r>
            <a:r>
              <a:rPr lang="de-DE" sz="1050" dirty="0" err="1">
                <a:solidFill>
                  <a:srgbClr val="D9E8F7"/>
                </a:solidFill>
                <a:latin typeface="Consolas" panose="020B0609020204030204" pitchFamily="49" charset="0"/>
              </a:rPr>
              <a:t>perform</a:t>
            </a: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sz="105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</a:t>
            </a: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</a:t>
            </a: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</a:t>
            </a:r>
            <a:r>
              <a:rPr lang="de-DE" sz="105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else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if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050" b="1" dirty="0" err="1">
                <a:solidFill>
                  <a:srgbClr val="D9E8F7"/>
                </a:solidFill>
                <a:latin typeface="Consolas" panose="020B0609020204030204" pitchFamily="49" charset="0"/>
              </a:rPr>
              <a:t>nRtTasks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  </a:t>
            </a:r>
            <a:r>
              <a:rPr lang="de-DE" sz="1050" dirty="0" err="1">
                <a:solidFill>
                  <a:srgbClr val="D9E8F7"/>
                </a:solidFill>
                <a:latin typeface="Consolas" panose="020B0609020204030204" pitchFamily="49" charset="0"/>
              </a:rPr>
              <a:t>perform</a:t>
            </a: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sz="105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</a:t>
            </a: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</a:t>
            </a:r>
            <a:r>
              <a:rPr lang="de-DE" sz="105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else</a:t>
            </a:r>
            <a:r>
              <a:rPr lang="de-DE" sz="105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050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  <a:endParaRPr lang="de-DE" sz="1050" dirty="0">
              <a:solidFill>
                <a:srgbClr val="F9FAF4"/>
              </a:solidFill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schemeClr val="bg1"/>
                </a:solidFill>
                <a:latin typeface="Consolas" panose="020B0609020204030204" pitchFamily="49" charset="0"/>
              </a:rPr>
              <a:t>    // No tasks... Nothing to do!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D9E8F7"/>
                </a:solidFill>
                <a:latin typeface="Consolas" panose="020B0609020204030204" pitchFamily="49" charset="0"/>
              </a:rPr>
              <a:t>  </a:t>
            </a: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05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  <a:endParaRPr lang="de-DE" sz="105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80185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Scheduler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void</a:t>
            </a:r>
            <a:r>
              <a:rPr lang="de-DE" b="1" dirty="0">
                <a:solidFill>
                  <a:srgbClr val="D9E8F7"/>
                </a:solidFill>
                <a:latin typeface="Consolas" panose="020B0609020204030204" pitchFamily="49" charset="0"/>
              </a:rPr>
              <a:t> Scheduler</a:t>
            </a:r>
            <a:r>
              <a:rPr lang="de-DE" b="1" dirty="0">
                <a:solidFill>
                  <a:srgbClr val="E6E6FA"/>
                </a:solidFill>
                <a:latin typeface="Consolas" panose="020B0609020204030204" pitchFamily="49" charset="0"/>
              </a:rPr>
              <a:t>::</a:t>
            </a:r>
            <a:r>
              <a:rPr lang="de-DE" b="1" dirty="0" err="1">
                <a:solidFill>
                  <a:srgbClr val="0DD140"/>
                </a:solidFill>
                <a:latin typeface="Consolas" panose="020B0609020204030204" pitchFamily="49" charset="0"/>
              </a:rPr>
              <a:t>perform</a:t>
            </a:r>
            <a:r>
              <a:rPr lang="de-DE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void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dirty="0">
                <a:solidFill>
                  <a:srgbClr val="D9E8F7"/>
                </a:solidFill>
                <a:latin typeface="Consolas" panose="020B0609020204030204" pitchFamily="49" charset="0"/>
              </a:rPr>
              <a:t>  </a:t>
            </a:r>
            <a:r>
              <a:rPr lang="de-DE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if</a:t>
            </a:r>
            <a:r>
              <a:rPr lang="de-DE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b="1" dirty="0" err="1">
                <a:solidFill>
                  <a:srgbClr val="D9E8F7"/>
                </a:solidFill>
                <a:latin typeface="Consolas" panose="020B0609020204030204" pitchFamily="49" charset="0"/>
              </a:rPr>
              <a:t>taskCounter</a:t>
            </a:r>
            <a:r>
              <a:rPr lang="de-DE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E6E6FA"/>
                </a:solidFill>
                <a:latin typeface="Consolas" panose="020B0609020204030204" pitchFamily="49" charset="0"/>
              </a:rPr>
              <a:t>&amp;&amp;</a:t>
            </a:r>
            <a:r>
              <a:rPr lang="de-DE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E6E6FA"/>
                </a:solidFill>
                <a:latin typeface="Consolas" panose="020B0609020204030204" pitchFamily="49" charset="0"/>
              </a:rPr>
              <a:t>*</a:t>
            </a:r>
            <a:r>
              <a:rPr lang="de-DE" b="1" dirty="0" err="1">
                <a:solidFill>
                  <a:srgbClr val="D9E8F7"/>
                </a:solidFill>
                <a:latin typeface="Consolas" panose="020B0609020204030204" pitchFamily="49" charset="0"/>
              </a:rPr>
              <a:t>taskCounter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dirty="0">
                <a:solidFill>
                  <a:srgbClr val="D9E8F7"/>
                </a:solidFill>
                <a:latin typeface="Consolas" panose="020B0609020204030204" pitchFamily="49" charset="0"/>
              </a:rPr>
              <a:t>    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dirty="0">
                <a:solidFill>
                  <a:srgbClr val="E6E6FA"/>
                </a:solidFill>
                <a:latin typeface="Consolas" panose="020B0609020204030204" pitchFamily="49" charset="0"/>
              </a:rPr>
              <a:t>*</a:t>
            </a:r>
            <a:r>
              <a:rPr lang="de-DE" dirty="0" err="1">
                <a:solidFill>
                  <a:srgbClr val="D9E8F7"/>
                </a:solidFill>
                <a:latin typeface="Consolas" panose="020B0609020204030204" pitchFamily="49" charset="0"/>
              </a:rPr>
              <a:t>taskCounter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dirty="0">
                <a:solidFill>
                  <a:srgbClr val="E6E6FA"/>
                </a:solidFill>
                <a:latin typeface="Consolas" panose="020B0609020204030204" pitchFamily="49" charset="0"/>
              </a:rPr>
              <a:t>-&gt;</a:t>
            </a:r>
            <a:r>
              <a:rPr lang="de-DE" dirty="0" err="1">
                <a:solidFill>
                  <a:srgbClr val="D9E8F7"/>
                </a:solidFill>
                <a:latin typeface="Consolas" panose="020B0609020204030204" pitchFamily="49" charset="0"/>
              </a:rPr>
              <a:t>activity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de-DE" dirty="0">
                <a:solidFill>
                  <a:srgbClr val="D9E8F7"/>
                </a:solidFill>
                <a:latin typeface="Consolas" panose="020B0609020204030204" pitchFamily="49" charset="0"/>
              </a:rPr>
              <a:t>    </a:t>
            </a:r>
            <a:r>
              <a:rPr lang="de-DE" dirty="0" err="1">
                <a:solidFill>
                  <a:srgbClr val="D9E8F7"/>
                </a:solidFill>
                <a:latin typeface="Consolas" panose="020B0609020204030204" pitchFamily="49" charset="0"/>
              </a:rPr>
              <a:t>updateTaskTimer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((</a:t>
            </a:r>
            <a:r>
              <a:rPr lang="de-DE" dirty="0" err="1">
                <a:solidFill>
                  <a:srgbClr val="D9E8F7"/>
                </a:solidFill>
                <a:latin typeface="Consolas" panose="020B0609020204030204" pitchFamily="49" charset="0"/>
              </a:rPr>
              <a:t>task</a:t>
            </a:r>
            <a:r>
              <a:rPr lang="de-DE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dirty="0">
                <a:solidFill>
                  <a:srgbClr val="E6E6FA"/>
                </a:solidFill>
                <a:latin typeface="Consolas" panose="020B0609020204030204" pitchFamily="49" charset="0"/>
              </a:rPr>
              <a:t>*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dirty="0">
                <a:solidFill>
                  <a:srgbClr val="E6E6FA"/>
                </a:solidFill>
                <a:latin typeface="Consolas" panose="020B0609020204030204" pitchFamily="49" charset="0"/>
              </a:rPr>
              <a:t>*</a:t>
            </a:r>
            <a:r>
              <a:rPr lang="de-DE" dirty="0" err="1">
                <a:solidFill>
                  <a:srgbClr val="D9E8F7"/>
                </a:solidFill>
                <a:latin typeface="Consolas" panose="020B0609020204030204" pitchFamily="49" charset="0"/>
              </a:rPr>
              <a:t>taskCounter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de-DE" dirty="0">
                <a:solidFill>
                  <a:srgbClr val="D9E8F7"/>
                </a:solidFill>
                <a:latin typeface="Consolas" panose="020B0609020204030204" pitchFamily="49" charset="0"/>
              </a:rPr>
              <a:t>    </a:t>
            </a:r>
            <a:r>
              <a:rPr lang="de-DE" dirty="0" err="1">
                <a:solidFill>
                  <a:srgbClr val="D9E8F7"/>
                </a:solidFill>
                <a:latin typeface="Consolas" panose="020B0609020204030204" pitchFamily="49" charset="0"/>
              </a:rPr>
              <a:t>taskCounter</a:t>
            </a:r>
            <a:r>
              <a:rPr lang="de-DE" dirty="0">
                <a:solidFill>
                  <a:srgbClr val="E6E6FA"/>
                </a:solidFill>
                <a:latin typeface="Consolas" panose="020B0609020204030204" pitchFamily="49" charset="0"/>
              </a:rPr>
              <a:t>++;</a:t>
            </a:r>
          </a:p>
          <a:p>
            <a:r>
              <a:rPr lang="de-DE" dirty="0">
                <a:solidFill>
                  <a:srgbClr val="D9E8F7"/>
                </a:solidFill>
                <a:latin typeface="Consolas" panose="020B0609020204030204" pitchFamily="49" charset="0"/>
              </a:rPr>
              <a:t>  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</a:p>
          <a:p>
            <a:r>
              <a:rPr lang="de-DE" dirty="0">
                <a:solidFill>
                  <a:srgbClr val="D9E8F7"/>
                </a:solidFill>
                <a:latin typeface="Consolas" panose="020B0609020204030204" pitchFamily="49" charset="0"/>
              </a:rPr>
              <a:t>  </a:t>
            </a:r>
            <a:r>
              <a:rPr lang="de-DE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else</a:t>
            </a:r>
            <a:r>
              <a:rPr lang="de-DE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if</a:t>
            </a:r>
            <a:r>
              <a:rPr lang="de-DE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b="1" dirty="0" err="1">
                <a:solidFill>
                  <a:srgbClr val="D9E8F7"/>
                </a:solidFill>
                <a:latin typeface="Consolas" panose="020B0609020204030204" pitchFamily="49" charset="0"/>
              </a:rPr>
              <a:t>nRtTasks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dirty="0">
                <a:solidFill>
                  <a:srgbClr val="D9E8F7"/>
                </a:solidFill>
                <a:latin typeface="Consolas" panose="020B0609020204030204" pitchFamily="49" charset="0"/>
              </a:rPr>
              <a:t>    </a:t>
            </a:r>
            <a:r>
              <a:rPr lang="de-DE" dirty="0" err="1">
                <a:solidFill>
                  <a:srgbClr val="D9E8F7"/>
                </a:solidFill>
                <a:latin typeface="Consolas" panose="020B0609020204030204" pitchFamily="49" charset="0"/>
              </a:rPr>
              <a:t>taskCounter</a:t>
            </a:r>
            <a:r>
              <a:rPr lang="de-DE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dirty="0">
                <a:solidFill>
                  <a:srgbClr val="E6E6FA"/>
                </a:solidFill>
                <a:latin typeface="Consolas" panose="020B0609020204030204" pitchFamily="49" charset="0"/>
              </a:rPr>
              <a:t>=</a:t>
            </a:r>
            <a:r>
              <a:rPr lang="de-DE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D9E8F7"/>
                </a:solidFill>
                <a:latin typeface="Consolas" panose="020B0609020204030204" pitchFamily="49" charset="0"/>
              </a:rPr>
              <a:t>nRtTasks</a:t>
            </a:r>
            <a:r>
              <a:rPr lang="de-DE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de-DE" dirty="0">
                <a:solidFill>
                  <a:srgbClr val="D9E8F7"/>
                </a:solidFill>
                <a:latin typeface="Consolas" panose="020B0609020204030204" pitchFamily="49" charset="0"/>
              </a:rPr>
              <a:t>  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</a:p>
          <a:p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26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36876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Umsetzung als </a:t>
            </a:r>
            <a:r>
              <a:rPr lang="de-DE" dirty="0" err="1"/>
              <a:t>LeonardoMixer</a:t>
            </a:r>
            <a:r>
              <a:rPr lang="de-DE" dirty="0"/>
              <a:t> IO</a:t>
            </a:r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526" y="1933139"/>
            <a:ext cx="9579908" cy="4299803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3847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dirty="0"/>
              <a:t>Gliederung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74935"/>
            <a:ext cx="10058400" cy="4475739"/>
          </a:xfrm>
        </p:spPr>
        <p:txBody>
          <a:bodyPr>
            <a:noAutofit/>
          </a:bodyPr>
          <a:lstStyle/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Motivation für das Visual </a:t>
            </a:r>
            <a:r>
              <a:rPr lang="de-DE" sz="2800" dirty="0" err="1"/>
              <a:t>Based</a:t>
            </a:r>
            <a:r>
              <a:rPr lang="de-DE" sz="2800" dirty="0"/>
              <a:t> </a:t>
            </a:r>
            <a:r>
              <a:rPr lang="de-DE" sz="2800" dirty="0" err="1"/>
              <a:t>Landing</a:t>
            </a:r>
            <a:r>
              <a:rPr lang="de-DE" sz="2800" dirty="0"/>
              <a:t> System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Voraussetzungen &amp; Anforderungen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Generalisierung in Form eines Frameworks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Konkreter Lösungsansatz in Form des VBLS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Leonardo Mixer – Das Projekt im Projekt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Demonstration des Gesamtprojektes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Fazit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Ausblick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28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</p:spPr>
        <p:txBody>
          <a:bodyPr/>
          <a:lstStyle/>
          <a:p>
            <a:fld id="{9C1CD7B6-1C72-4824-A0BB-78339FAABEA7}" type="datetime2">
              <a:rPr lang="de-DE" smtClean="0"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8485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00200" y="222609"/>
            <a:ext cx="10058400" cy="1450757"/>
          </a:xfrm>
        </p:spPr>
        <p:txBody>
          <a:bodyPr>
            <a:normAutofit/>
          </a:bodyPr>
          <a:lstStyle/>
          <a:p>
            <a:r>
              <a:rPr lang="de-DE" sz="4400" dirty="0"/>
              <a:t>Kommen wir zum spannendsten Teil…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Mittwoch, 8. Februar 2017</a:t>
            </a:fld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4492" y="2049236"/>
            <a:ext cx="9834337" cy="2392136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7344230" y="4586514"/>
            <a:ext cx="3930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cap="all" dirty="0">
                <a:solidFill>
                  <a:schemeClr val="bg1"/>
                </a:solidFill>
                <a:latin typeface="Comic Sans MS" panose="030F0702030302020204" pitchFamily="66" charset="0"/>
              </a:rPr>
              <a:t>Bild: https://xkcd.com/1630/</a:t>
            </a:r>
          </a:p>
        </p:txBody>
      </p:sp>
    </p:spTree>
    <p:extLst>
      <p:ext uri="{BB962C8B-B14F-4D97-AF65-F5344CB8AC3E}">
        <p14:creationId xmlns:p14="http://schemas.microsoft.com/office/powerpoint/2010/main" val="2782598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bgerundetes Rechteck 5"/>
          <p:cNvSpPr/>
          <p:nvPr/>
        </p:nvSpPr>
        <p:spPr>
          <a:xfrm>
            <a:off x="1131611" y="3355674"/>
            <a:ext cx="2008404" cy="444589"/>
          </a:xfrm>
          <a:prstGeom prst="roundRect">
            <a:avLst/>
          </a:prstGeom>
          <a:noFill/>
          <a:ln>
            <a:solidFill>
              <a:srgbClr val="FC720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Wir mögen </a:t>
            </a:r>
            <a:r>
              <a:rPr lang="de-DE" dirty="0" err="1"/>
              <a:t>Quadrokopter</a:t>
            </a:r>
            <a:r>
              <a:rPr lang="de-DE" dirty="0"/>
              <a:t>!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Autonomie ist sexy!</a:t>
            </a:r>
          </a:p>
          <a:p>
            <a:pPr marL="0" indent="0">
              <a:buNone/>
            </a:pPr>
            <a:r>
              <a:rPr lang="de-DE" dirty="0"/>
              <a:t>Wie lässt sich für ein mobiles System Autonomie in einem unbekannten Umfeld realisieren?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Bilderkennung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Tastsinn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Ultraschall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Laser /</a:t>
            </a:r>
            <a:r>
              <a:rPr lang="de-DE" dirty="0" err="1"/>
              <a:t>LiDAR</a:t>
            </a:r>
            <a:endParaRPr lang="de-DE" dirty="0"/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…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9954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dirty="0"/>
              <a:t>Gliederung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74935"/>
            <a:ext cx="10058400" cy="4475739"/>
          </a:xfrm>
        </p:spPr>
        <p:txBody>
          <a:bodyPr>
            <a:noAutofit/>
          </a:bodyPr>
          <a:lstStyle/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Motivation für das Visual </a:t>
            </a:r>
            <a:r>
              <a:rPr lang="de-DE" sz="2800" dirty="0" err="1"/>
              <a:t>Based</a:t>
            </a:r>
            <a:r>
              <a:rPr lang="de-DE" sz="2800" dirty="0"/>
              <a:t> </a:t>
            </a:r>
            <a:r>
              <a:rPr lang="de-DE" sz="2800" dirty="0" err="1"/>
              <a:t>Landing</a:t>
            </a:r>
            <a:r>
              <a:rPr lang="de-DE" sz="2800" dirty="0"/>
              <a:t> System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Voraussetzungen &amp; Anforderungen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Generalisierung in Form eines Frameworks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Konkreter Lösungsansatz in Form des VBLS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Leonardo Mixer – Das Projekt im Projekt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Demonstration des Gesamtprojektes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Fazit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Ausblick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30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</p:spPr>
        <p:txBody>
          <a:bodyPr/>
          <a:lstStyle/>
          <a:p>
            <a:fld id="{9C1CD7B6-1C72-4824-A0BB-78339FAABEA7}" type="datetime2">
              <a:rPr lang="de-DE" smtClean="0"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37150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Fazit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 Einzelne Systemkomponenten sind vollständig einsatzfähig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Einzelziele der jeweiligen Projekte erreicht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 Gesamtprojekt stellt funktionalen „Proof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Concept</a:t>
            </a:r>
            <a:r>
              <a:rPr lang="de-DE" dirty="0"/>
              <a:t>“ dar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 Erkannte Probleme: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Optimierungspotential bzgl. Parametrierung des Reglers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Starre Befestigung des Mobilgeräts an Versuchsaufbau problematisch</a:t>
            </a:r>
          </a:p>
          <a:p>
            <a:pPr>
              <a:buFont typeface="Wingdings" panose="05000000000000000000" pitchFamily="2" charset="2"/>
              <a:buChar char="§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3011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Fazit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88584"/>
            <a:ext cx="10058400" cy="3301002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sz="3200" i="1" dirty="0">
                <a:latin typeface="Roboto Slab" pitchFamily="2" charset="0"/>
                <a:ea typeface="Roboto Slab" pitchFamily="2" charset="0"/>
              </a:rPr>
              <a:t>Auch wenn ein autonomes Landen des </a:t>
            </a:r>
            <a:r>
              <a:rPr lang="de-DE" sz="3200" i="1" dirty="0" err="1">
                <a:latin typeface="Roboto Slab" pitchFamily="2" charset="0"/>
                <a:ea typeface="Roboto Slab" pitchFamily="2" charset="0"/>
              </a:rPr>
              <a:t>Quadrokopters</a:t>
            </a:r>
            <a:r>
              <a:rPr lang="de-DE" sz="3200" i="1" dirty="0">
                <a:latin typeface="Roboto Slab" pitchFamily="2" charset="0"/>
                <a:ea typeface="Roboto Slab" pitchFamily="2" charset="0"/>
              </a:rPr>
              <a:t> noch nicht möglich ist, können beide Projekte als Erfolg betrachtet werden!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32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Mittwoch, 8. Februar 2017</a:t>
            </a:fld>
            <a:endParaRPr lang="de-DE" dirty="0"/>
          </a:p>
        </p:txBody>
      </p:sp>
      <p:cxnSp>
        <p:nvCxnSpPr>
          <p:cNvPr id="6" name="Gerader Verbinder 5"/>
          <p:cNvCxnSpPr>
            <a:cxnSpLocks/>
          </p:cNvCxnSpPr>
          <p:nvPr/>
        </p:nvCxnSpPr>
        <p:spPr>
          <a:xfrm>
            <a:off x="1039223" y="2631605"/>
            <a:ext cx="20320" cy="1594789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704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dirty="0"/>
              <a:t>Gliederung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74935"/>
            <a:ext cx="10058400" cy="4475739"/>
          </a:xfrm>
        </p:spPr>
        <p:txBody>
          <a:bodyPr>
            <a:noAutofit/>
          </a:bodyPr>
          <a:lstStyle/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Motivation für das Visual </a:t>
            </a:r>
            <a:r>
              <a:rPr lang="de-DE" sz="2800" dirty="0" err="1"/>
              <a:t>Based</a:t>
            </a:r>
            <a:r>
              <a:rPr lang="de-DE" sz="2800" dirty="0"/>
              <a:t> </a:t>
            </a:r>
            <a:r>
              <a:rPr lang="de-DE" sz="2800" dirty="0" err="1"/>
              <a:t>Landing</a:t>
            </a:r>
            <a:r>
              <a:rPr lang="de-DE" sz="2800" dirty="0"/>
              <a:t> System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Voraussetzungen &amp; Anforderungen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Generalisierung in Form eines Frameworks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Konkreter Lösungsansatz in Form des VBLS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Leonardo Mixer – Das Projekt im Projekt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Demonstration des Gesamtprojektes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Fazit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Ausblick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33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</p:spPr>
        <p:txBody>
          <a:bodyPr/>
          <a:lstStyle/>
          <a:p>
            <a:fld id="{9C1CD7B6-1C72-4824-A0BB-78339FAABEA7}" type="datetime2">
              <a:rPr lang="de-DE" smtClean="0"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4636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Ausblick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de-DE" dirty="0"/>
              <a:t>Das Projekt stellt in seiner aktuellen Form eine gute, einfach erweiterbare Grundlage für zukünftige eigenständige oder Folgeprojekte dar:</a:t>
            </a:r>
          </a:p>
          <a:p>
            <a:pPr marL="761238" lvl="2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de-DE" dirty="0"/>
          </a:p>
          <a:p>
            <a:pPr marL="578358" lvl="1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sz="2000" dirty="0"/>
              <a:t>Optimierung des Reglers</a:t>
            </a:r>
          </a:p>
          <a:p>
            <a:pPr marL="578358" lvl="1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sz="2000" dirty="0"/>
              <a:t>Verbesserung der mechanischen Befestigung des Mobilgeräts</a:t>
            </a:r>
          </a:p>
          <a:p>
            <a:pPr marL="578358" lvl="1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sz="2000" dirty="0"/>
              <a:t>Optimierung und Stabilisierung des Erfassungsbereiches der Kamera</a:t>
            </a:r>
          </a:p>
          <a:p>
            <a:pPr marL="578358" lvl="1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sz="2000" dirty="0"/>
              <a:t>Miniaturisierung bzw. Konsolidierung der Hardware</a:t>
            </a:r>
          </a:p>
          <a:p>
            <a:pPr marL="761238" lvl="2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1800" dirty="0"/>
              <a:t>Verwendung kleinerer und leichterer Hardware</a:t>
            </a:r>
          </a:p>
          <a:p>
            <a:pPr marL="761238" lvl="2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1800" dirty="0"/>
              <a:t>Zusammenfassen der einzelnen Komponenten</a:t>
            </a:r>
          </a:p>
          <a:p>
            <a:pPr marL="578358" lvl="1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sz="2000" dirty="0"/>
              <a:t>… weitere Ideen?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34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7819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solidFill>
                  <a:schemeClr val="bg1"/>
                </a:solidFill>
              </a:rPr>
              <a:t>Vielen Dank für Ihre und Eure Aufmerksamkeit!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35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934484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178064" y="4545686"/>
            <a:ext cx="3684896" cy="585733"/>
          </a:xfrm>
        </p:spPr>
        <p:txBody>
          <a:bodyPr/>
          <a:lstStyle/>
          <a:p>
            <a:r>
              <a:rPr lang="de-DE" dirty="0"/>
              <a:t>Link zum Projekt: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36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>
          <a:xfrm>
            <a:off x="8572147" y="6477393"/>
            <a:ext cx="3200400" cy="277891"/>
          </a:xfrm>
        </p:spPr>
        <p:txBody>
          <a:bodyPr anchor="ctr">
            <a:normAutofit fontScale="92500" lnSpcReduction="10000"/>
          </a:bodyPr>
          <a:lstStyle/>
          <a:p>
            <a:pPr algn="r"/>
            <a:fld id="{D8C368D4-90CF-4024-804F-2454FE7CE990}" type="datetime2">
              <a:rPr lang="de-DE" smtClean="0"/>
              <a:pPr algn="r"/>
              <a:t>Mittwoch, 8. Februar 2017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half" idx="2"/>
          </p:nvPr>
        </p:nvSpPr>
        <p:spPr>
          <a:xfrm>
            <a:off x="259950" y="5076147"/>
            <a:ext cx="3589362" cy="349435"/>
          </a:xfrm>
        </p:spPr>
        <p:txBody>
          <a:bodyPr>
            <a:normAutofit lnSpcReduction="10000"/>
          </a:bodyPr>
          <a:lstStyle/>
          <a:p>
            <a:r>
              <a:rPr lang="de-DE" sz="2000" dirty="0">
                <a:solidFill>
                  <a:schemeClr val="bg1"/>
                </a:solidFill>
              </a:rPr>
              <a:t>gitlab.cvh-server.de/lf.ps/</a:t>
            </a:r>
            <a:r>
              <a:rPr lang="de-DE" sz="2000" dirty="0" err="1">
                <a:solidFill>
                  <a:schemeClr val="bg1"/>
                </a:solidFill>
              </a:rPr>
              <a:t>vbls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4107976" y="1542197"/>
            <a:ext cx="1023582" cy="4776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618" y="0"/>
            <a:ext cx="6286500" cy="6286500"/>
          </a:xfrm>
          <a:prstGeom prst="rect">
            <a:avLst/>
          </a:prstGeom>
        </p:spPr>
      </p:pic>
      <p:sp>
        <p:nvSpPr>
          <p:cNvPr id="8" name="Titel 5"/>
          <p:cNvSpPr txBox="1">
            <a:spLocks/>
          </p:cNvSpPr>
          <p:nvPr/>
        </p:nvSpPr>
        <p:spPr>
          <a:xfrm>
            <a:off x="178064" y="70338"/>
            <a:ext cx="3232597" cy="102489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b="0" kern="1200" spc="-50" baseline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de-DE"/>
              <a:t>Bildquellen</a:t>
            </a:r>
            <a:endParaRPr lang="de-DE" dirty="0"/>
          </a:p>
        </p:txBody>
      </p:sp>
      <p:sp>
        <p:nvSpPr>
          <p:cNvPr id="9" name="Textplatzhalter 7"/>
          <p:cNvSpPr txBox="1">
            <a:spLocks/>
          </p:cNvSpPr>
          <p:nvPr/>
        </p:nvSpPr>
        <p:spPr>
          <a:xfrm>
            <a:off x="295986" y="1095228"/>
            <a:ext cx="3200400" cy="3743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1500" kern="120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200" kern="1200">
                <a:solidFill>
                  <a:schemeClr val="bg1">
                    <a:lumMod val="9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000" kern="1200">
                <a:solidFill>
                  <a:schemeClr val="bg1">
                    <a:lumMod val="9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bg1">
                    <a:lumMod val="9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bg1">
                    <a:lumMod val="9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BO-Logo &amp; CVH Logo</a:t>
            </a:r>
            <a:br>
              <a:rPr lang="de-DE" dirty="0"/>
            </a:br>
            <a:r>
              <a:rPr lang="de-DE" dirty="0"/>
              <a:t>Hochschule Bochum</a:t>
            </a:r>
            <a:br>
              <a:rPr lang="de-DE" dirty="0"/>
            </a:br>
            <a:r>
              <a:rPr lang="de-DE" dirty="0"/>
              <a:t>http://www.hs-bochum.de/campus-velbert-heiligenhaus.html</a:t>
            </a:r>
          </a:p>
          <a:p>
            <a:r>
              <a:rPr lang="de-DE" dirty="0"/>
              <a:t>Sonstige Bildquellen sind unter den jeweiligen Abbildungen angegeben.</a:t>
            </a:r>
          </a:p>
          <a:p>
            <a:r>
              <a:rPr lang="de-DE" dirty="0"/>
              <a:t>Alle Bildrechte verbleiben bei den Eigentümern.</a:t>
            </a:r>
          </a:p>
          <a:p>
            <a:r>
              <a:rPr lang="de-DE" dirty="0"/>
              <a:t>Eine Weitergabe ist nur hochschulintern gestattet!</a:t>
            </a:r>
          </a:p>
        </p:txBody>
      </p:sp>
    </p:spTree>
    <p:extLst>
      <p:ext uri="{BB962C8B-B14F-4D97-AF65-F5344CB8AC3E}">
        <p14:creationId xmlns:p14="http://schemas.microsoft.com/office/powerpoint/2010/main" val="20421937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37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8C368D4-90CF-4024-804F-2454FE7CE990}" type="datetime2">
              <a:rPr lang="de-DE" smtClean="0"/>
              <a:pPr/>
              <a:t>Mittwoch, 8. Februar 2017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674" y="884010"/>
            <a:ext cx="10634652" cy="3788501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7532916" y="4804228"/>
            <a:ext cx="3930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cap="all" dirty="0">
                <a:solidFill>
                  <a:schemeClr val="bg1"/>
                </a:solidFill>
                <a:latin typeface="Comic Sans MS" panose="030F0702030302020204" pitchFamily="66" charset="0"/>
              </a:rPr>
              <a:t>Bild: https://xkcd.com/1207/</a:t>
            </a:r>
          </a:p>
        </p:txBody>
      </p:sp>
    </p:spTree>
    <p:extLst>
      <p:ext uri="{BB962C8B-B14F-4D97-AF65-F5344CB8AC3E}">
        <p14:creationId xmlns:p14="http://schemas.microsoft.com/office/powerpoint/2010/main" val="3809339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88584"/>
            <a:ext cx="10058400" cy="3766827"/>
          </a:xfrm>
        </p:spPr>
        <p:txBody>
          <a:bodyPr anchor="ctr"/>
          <a:lstStyle/>
          <a:p>
            <a:pPr algn="ctr"/>
            <a:r>
              <a:rPr lang="de-DE" sz="3200" dirty="0" err="1"/>
              <a:t>Quadrokopter</a:t>
            </a:r>
            <a:r>
              <a:rPr lang="de-DE" sz="3200" dirty="0"/>
              <a:t> + Autonomie = …?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4973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Mittwoch, 8. Februar 2017</a:t>
            </a:fld>
            <a:endParaRPr lang="de-DE" dirty="0"/>
          </a:p>
        </p:txBody>
      </p:sp>
      <p:pic>
        <p:nvPicPr>
          <p:cNvPr id="2050" name="Picture 2" descr="https://d2t1xqejof9utc.cloudfront.net/screenshots/pics/bd374714e4d445c6f954e511a547affd/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334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7311369" y="5948218"/>
            <a:ext cx="48806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Bild: https://grabcad.com/library/terminator-hk-drone-1</a:t>
            </a:r>
          </a:p>
        </p:txBody>
      </p:sp>
    </p:spTree>
    <p:extLst>
      <p:ext uri="{BB962C8B-B14F-4D97-AF65-F5344CB8AC3E}">
        <p14:creationId xmlns:p14="http://schemas.microsoft.com/office/powerpoint/2010/main" val="3526681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 dirty="0"/>
              <a:t>Was kann mittels Bilderkennung an Autonomie realisiert werden?</a:t>
            </a:r>
          </a:p>
          <a:p>
            <a:endParaRPr lang="de-DE" sz="2800" dirty="0"/>
          </a:p>
          <a:p>
            <a:pPr marL="566928" lvl="3" indent="0">
              <a:buNone/>
            </a:pPr>
            <a:r>
              <a:rPr lang="de-DE" sz="3200" i="1" dirty="0">
                <a:latin typeface="Roboto Slab" pitchFamily="2" charset="0"/>
                <a:ea typeface="Roboto Slab" pitchFamily="2" charset="0"/>
              </a:rPr>
              <a:t>Autonome Landeplatzlokalisierung und automatische Zentrierung über diesem im Schwebeflug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Mittwoch, 8. Februar 2017</a:t>
            </a:fld>
            <a:endParaRPr lang="de-DE" dirty="0"/>
          </a:p>
        </p:txBody>
      </p:sp>
      <p:cxnSp>
        <p:nvCxnSpPr>
          <p:cNvPr id="7" name="Gerader Verbinder 6"/>
          <p:cNvCxnSpPr>
            <a:cxnSpLocks/>
          </p:cNvCxnSpPr>
          <p:nvPr/>
        </p:nvCxnSpPr>
        <p:spPr>
          <a:xfrm>
            <a:off x="1398263" y="3008918"/>
            <a:ext cx="0" cy="17269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5254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dirty="0"/>
              <a:t>Gliederung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74935"/>
            <a:ext cx="10058400" cy="4475739"/>
          </a:xfrm>
        </p:spPr>
        <p:txBody>
          <a:bodyPr>
            <a:noAutofit/>
          </a:bodyPr>
          <a:lstStyle/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Motivation für das Visual </a:t>
            </a:r>
            <a:r>
              <a:rPr lang="de-DE" sz="2800" dirty="0" err="1"/>
              <a:t>Based</a:t>
            </a:r>
            <a:r>
              <a:rPr lang="de-DE" sz="2800" dirty="0"/>
              <a:t> </a:t>
            </a:r>
            <a:r>
              <a:rPr lang="de-DE" sz="2800" dirty="0" err="1"/>
              <a:t>Landing</a:t>
            </a:r>
            <a:r>
              <a:rPr lang="de-DE" sz="2800" dirty="0"/>
              <a:t> System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Voraussetzungen &amp; Anforderungen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Generalisierung in Form eines Frameworks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Konkreter Lösungsansatz in Form des VBLS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Leonardo Mixer – Das Projekt im Projekt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Demonstration des Gesamtprojektes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Fazit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de-DE" sz="2800" dirty="0"/>
              <a:t>Ausblick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7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</p:spPr>
        <p:txBody>
          <a:bodyPr/>
          <a:lstStyle/>
          <a:p>
            <a:fld id="{9C1CD7B6-1C72-4824-A0BB-78339FAABEA7}" type="datetime2">
              <a:rPr lang="de-DE" smtClean="0"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5388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Voraussetzungen &amp; Anforderungen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 Einfache Verwendbarkeit und Erweiterbarkeit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Modularer Aufbau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 Leichte Zugänglichkeit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Verwendung gut dokumentierter, freier Software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Tatsächlich ist sämtliche im Rahmen der Projekte verwendete Software Open Source!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 Funktionalität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Stabilität der Applikation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Leistungsfähige, schnelle Bildverarbeitung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Kommunikationsschnittstelle</a:t>
            </a:r>
          </a:p>
          <a:p>
            <a:pPr>
              <a:buFont typeface="Wingdings" panose="05000000000000000000" pitchFamily="2" charset="2"/>
              <a:buChar char="§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33972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Voraussetzungen &amp; Anforderungen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dirty="0"/>
              <a:t>Verwendete Komponenten: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dirty="0"/>
              <a:t> Trägerplattform: Android (Java)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dirty="0"/>
              <a:t> Bildverarbeitung: </a:t>
            </a:r>
            <a:r>
              <a:rPr lang="de-DE" sz="2000" dirty="0" err="1"/>
              <a:t>OpenCV</a:t>
            </a:r>
            <a:r>
              <a:rPr lang="de-DE" sz="2000" dirty="0"/>
              <a:t> (C++)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000" dirty="0"/>
              <a:t> Kommunikationsschnittstelle: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de-DE" sz="1800" dirty="0"/>
              <a:t>Intern: JNI (Java Native Interface)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de-DE" sz="1800" dirty="0"/>
              <a:t>Extern: USB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Mittwoch, 8. Februar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71773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ückblick">
  <a:themeElements>
    <a:clrScheme name="BO Darkside">
      <a:dk1>
        <a:srgbClr val="000000"/>
      </a:dk1>
      <a:lt1>
        <a:srgbClr val="FFFFFF"/>
      </a:lt1>
      <a:dk2>
        <a:srgbClr val="696464"/>
      </a:dk2>
      <a:lt2>
        <a:srgbClr val="E9E5DC"/>
      </a:lt2>
      <a:accent1>
        <a:srgbClr val="FC7204"/>
      </a:accent1>
      <a:accent2>
        <a:srgbClr val="E3001B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ückblic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ück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1642</Words>
  <Application>Microsoft Office PowerPoint</Application>
  <PresentationFormat>Breitbild</PresentationFormat>
  <Paragraphs>421</Paragraphs>
  <Slides>37</Slides>
  <Notes>13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37</vt:i4>
      </vt:variant>
    </vt:vector>
  </HeadingPairs>
  <TitlesOfParts>
    <vt:vector size="48" baseType="lpstr">
      <vt:lpstr>Arial</vt:lpstr>
      <vt:lpstr>Calibri</vt:lpstr>
      <vt:lpstr>Comic Sans MS</vt:lpstr>
      <vt:lpstr>Consolas</vt:lpstr>
      <vt:lpstr>Roboto</vt:lpstr>
      <vt:lpstr>Roboto Black</vt:lpstr>
      <vt:lpstr>Roboto Mono</vt:lpstr>
      <vt:lpstr>Roboto Slab</vt:lpstr>
      <vt:lpstr>Times New Roman</vt:lpstr>
      <vt:lpstr>Wingdings</vt:lpstr>
      <vt:lpstr>Rückblick</vt:lpstr>
      <vt:lpstr>Visual Based Landing System und Leonardo Mixer</vt:lpstr>
      <vt:lpstr>Gliederung</vt:lpstr>
      <vt:lpstr>Motivation</vt:lpstr>
      <vt:lpstr>Motivation</vt:lpstr>
      <vt:lpstr>PowerPoint-Präsentation</vt:lpstr>
      <vt:lpstr>Motivation</vt:lpstr>
      <vt:lpstr>Gliederung</vt:lpstr>
      <vt:lpstr>Voraussetzungen &amp; Anforderungen</vt:lpstr>
      <vt:lpstr>Voraussetzungen &amp; Anforderungen</vt:lpstr>
      <vt:lpstr>PowerPoint-Präsentation</vt:lpstr>
      <vt:lpstr>Gliederung</vt:lpstr>
      <vt:lpstr>Generalisierung in Form eines Frameworks</vt:lpstr>
      <vt:lpstr>Generalisierung in Form eines Frameworks</vt:lpstr>
      <vt:lpstr>Generalisierung in Form eines Frameworks</vt:lpstr>
      <vt:lpstr>Gliederung</vt:lpstr>
      <vt:lpstr>Konkreter Lösungsansatz in Form des VBLS</vt:lpstr>
      <vt:lpstr>Konkreter Lösungsansatz in Form des VBLS</vt:lpstr>
      <vt:lpstr>Konkreter Lösungsansatz in Form des VBLS</vt:lpstr>
      <vt:lpstr>Gliederung</vt:lpstr>
      <vt:lpstr>Leonardo Mixer – Das Projekt im Projekt</vt:lpstr>
      <vt:lpstr>Motivation für den Leonardo Mixer</vt:lpstr>
      <vt:lpstr>Voraussetzungen &amp; Anforderungen</vt:lpstr>
      <vt:lpstr>Voraussetzungen &amp; Anforderungen</vt:lpstr>
      <vt:lpstr>Scheduler</vt:lpstr>
      <vt:lpstr>Scheduler</vt:lpstr>
      <vt:lpstr>Scheduler</vt:lpstr>
      <vt:lpstr>Umsetzung als LeonardoMixer IO</vt:lpstr>
      <vt:lpstr>Gliederung</vt:lpstr>
      <vt:lpstr>Kommen wir zum spannendsten Teil…</vt:lpstr>
      <vt:lpstr>Gliederung</vt:lpstr>
      <vt:lpstr>Fazit</vt:lpstr>
      <vt:lpstr>Fazit</vt:lpstr>
      <vt:lpstr>Gliederung</vt:lpstr>
      <vt:lpstr>Ausblick</vt:lpstr>
      <vt:lpstr>Vielen Dank für Ihre und Eure Aufmerksamkeit!</vt:lpstr>
      <vt:lpstr>Link zum Projekt: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Kurzvortrag Schlüsselqualifikation</dc:title>
  <dc:creator>Philipp Stenkamp</dc:creator>
  <cp:lastModifiedBy>Philipp Stenkamp</cp:lastModifiedBy>
  <cp:revision>263</cp:revision>
  <dcterms:created xsi:type="dcterms:W3CDTF">2016-05-12T08:42:56Z</dcterms:created>
  <dcterms:modified xsi:type="dcterms:W3CDTF">2017-02-08T21:38:19Z</dcterms:modified>
</cp:coreProperties>
</file>