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334" r:id="rId3"/>
    <p:sldId id="258" r:id="rId4"/>
    <p:sldId id="266" r:id="rId5"/>
    <p:sldId id="335" r:id="rId6"/>
    <p:sldId id="308" r:id="rId7"/>
    <p:sldId id="291" r:id="rId8"/>
    <p:sldId id="290" r:id="rId9"/>
    <p:sldId id="292" r:id="rId10"/>
    <p:sldId id="311" r:id="rId11"/>
    <p:sldId id="304" r:id="rId12"/>
    <p:sldId id="313" r:id="rId13"/>
    <p:sldId id="314" r:id="rId14"/>
    <p:sldId id="315" r:id="rId15"/>
    <p:sldId id="316" r:id="rId16"/>
    <p:sldId id="262" r:id="rId17"/>
    <p:sldId id="317" r:id="rId18"/>
    <p:sldId id="322" r:id="rId19"/>
    <p:sldId id="324" r:id="rId20"/>
    <p:sldId id="326" r:id="rId21"/>
    <p:sldId id="318" r:id="rId22"/>
    <p:sldId id="323" r:id="rId23"/>
    <p:sldId id="327" r:id="rId24"/>
    <p:sldId id="328" r:id="rId25"/>
    <p:sldId id="319" r:id="rId26"/>
    <p:sldId id="320" r:id="rId27"/>
    <p:sldId id="332" r:id="rId28"/>
    <p:sldId id="330" r:id="rId29"/>
    <p:sldId id="333" r:id="rId30"/>
    <p:sldId id="331" r:id="rId31"/>
    <p:sldId id="288" r:id="rId32"/>
    <p:sldId id="329" r:id="rId33"/>
  </p:sldIdLst>
  <p:sldSz cx="12192000" cy="6858000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9" roundtripDataSignature="AMtx7miZeiD/oJ5Bi4PtDhnDbeJaLOyM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1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32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8041d2b2b8_265_85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g28041d2b2b8_265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8041d2b2b8_0_1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28041d2b2b8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0789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104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8180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6950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8520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206385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85058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59360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4228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8041d2b2b8_0_1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28041d2b2b8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73584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68510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05085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953330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81287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2317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09127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90833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95516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43706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8041d2b2b8_0_1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28041d2b2b8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9218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8041d2b2b8_248_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28041d2b2b8_248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508901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17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8041d2b2b8_265_85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g28041d2b2b8_265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175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8041d2b2b8_0_1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28041d2b2b8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8041d2b2b8_0_8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28041d2b2b8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6964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8041d2b2b8_0_8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28041d2b2b8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0582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8041d2b2b8_0_8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28041d2b2b8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6110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8041d2b2b8_0_12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28041d2b2b8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2913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8041d2b2b8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28041d2b2b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173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6" name="Google Shape;16;p2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36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36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36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6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83" name="Google Shape;83;p36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37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37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37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37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37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37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7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94" name="Google Shape;94;p37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7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7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0" name="Google Shape;20;p27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8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8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6" name="Google Shape;26;p28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2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29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9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3" name="Google Shape;33;p29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8" name="Google Shape;38;p3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32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32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32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51" name="Google Shape;51;p32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33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59" name="Google Shape;59;p33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34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4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34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67" name="Google Shape;67;p3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5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35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74" name="Google Shape;74;p35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9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9;p19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8041d2b2b8_265_85"/>
          <p:cNvSpPr txBox="1">
            <a:spLocks noGrp="1"/>
          </p:cNvSpPr>
          <p:nvPr>
            <p:ph type="title"/>
          </p:nvPr>
        </p:nvSpPr>
        <p:spPr>
          <a:xfrm>
            <a:off x="997930" y="1745915"/>
            <a:ext cx="10196140" cy="1059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None/>
            </a:pPr>
            <a:r>
              <a:rPr lang="de-DE" sz="4800" b="0" strike="noStrike" dirty="0">
                <a:sym typeface="Arial"/>
              </a:rPr>
              <a:t>6502 </a:t>
            </a:r>
            <a:r>
              <a:rPr lang="de-DE" sz="4800" b="0" strike="noStrike" dirty="0" err="1">
                <a:sym typeface="Arial"/>
              </a:rPr>
              <a:t>Emulations</a:t>
            </a:r>
            <a:r>
              <a:rPr lang="de-DE" sz="4800" b="0" strike="noStrike" dirty="0">
                <a:sym typeface="Arial"/>
              </a:rPr>
              <a:t> &amp; </a:t>
            </a:r>
            <a:r>
              <a:rPr lang="de-DE" sz="4800" b="0" strike="noStrike" dirty="0" err="1">
                <a:sym typeface="Arial"/>
              </a:rPr>
              <a:t>Debuggingtool</a:t>
            </a:r>
            <a:endParaRPr sz="4800" b="0" strike="noStrike" dirty="0">
              <a:sym typeface="Arial"/>
            </a:endParaRPr>
          </a:p>
        </p:txBody>
      </p:sp>
      <p:pic>
        <p:nvPicPr>
          <p:cNvPr id="100" name="Google Shape;100;g28041d2b2b8_265_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4000" y="365040"/>
            <a:ext cx="3598920" cy="81612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28041d2b2b8_265_85"/>
          <p:cNvSpPr/>
          <p:nvPr/>
        </p:nvSpPr>
        <p:spPr>
          <a:xfrm>
            <a:off x="2786505" y="4657950"/>
            <a:ext cx="6095100" cy="7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de-DE" sz="1800" b="0" i="0" u="none" strike="noStrike" cap="none" dirty="0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Präsentiert von</a:t>
            </a:r>
            <a:r>
              <a:rPr lang="de-DE" sz="1800" dirty="0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800" b="0" i="0" u="none" strike="noStrike" cap="none" dirty="0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Younes Oubkis</a:t>
            </a:r>
            <a:endParaRPr sz="1800" b="0" i="0" u="none" strike="noStrike" cap="none"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g28041d2b2b8_265_85"/>
          <p:cNvSpPr txBox="1">
            <a:spLocks noGrp="1"/>
          </p:cNvSpPr>
          <p:nvPr>
            <p:ph type="dt" idx="10"/>
          </p:nvPr>
        </p:nvSpPr>
        <p:spPr>
          <a:xfrm>
            <a:off x="4462755" y="63089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15AF554-1E35-3F88-53C4-5CB3AA8FC16D}"/>
              </a:ext>
            </a:extLst>
          </p:cNvPr>
          <p:cNvSpPr txBox="1"/>
          <p:nvPr/>
        </p:nvSpPr>
        <p:spPr>
          <a:xfrm>
            <a:off x="3746639" y="3180862"/>
            <a:ext cx="4698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>
                <a:latin typeface="+mj-lt"/>
              </a:rPr>
              <a:t>Eingebettete Systeme</a:t>
            </a:r>
          </a:p>
        </p:txBody>
      </p:sp>
    </p:spTree>
  </p:cSld>
  <p:clrMapOvr>
    <a:masterClrMapping/>
  </p:clrMapOvr>
  <p:transition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8041d2b2b8_0_126"/>
          <p:cNvSpPr txBox="1">
            <a:spLocks noGrp="1"/>
          </p:cNvSpPr>
          <p:nvPr>
            <p:ph type="title" idx="4294967295"/>
          </p:nvPr>
        </p:nvSpPr>
        <p:spPr>
          <a:xfrm>
            <a:off x="838080" y="2766600"/>
            <a:ext cx="105150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Grundlagen</a:t>
            </a:r>
            <a:endParaRPr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8041d2b2b8_0_1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/>
          </a:p>
        </p:txBody>
      </p:sp>
      <p:pic>
        <p:nvPicPr>
          <p:cNvPr id="224" name="Google Shape;224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g28041d2b2b8_0_126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7" name="Google Shape;227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445EA1E0-EE3E-3595-857F-F6CC58845E2F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2625037765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Grundlagen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50" y="1477285"/>
            <a:ext cx="681373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MOS 6502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Mikroprozessorfamilie seit 1970er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16 Bit Adressierung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1-4 MHZ Taktrate</a:t>
            </a:r>
          </a:p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lang="de-DE" sz="2400" dirty="0"/>
          </a:p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sz="2400" dirty="0"/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pic>
        <p:nvPicPr>
          <p:cNvPr id="4" name="Grafik 3" descr="Ein Bild, das Text, Elektronisches Bauteil, Elektrisches Bauelement, passives Bauelement enthält.&#10;&#10;Automatisch generierte Beschreibung">
            <a:extLst>
              <a:ext uri="{FF2B5EF4-FFF2-40B4-BE49-F238E27FC236}">
                <a16:creationId xmlns:a16="http://schemas.microsoft.com/office/drawing/2014/main" id="{214CF4F3-3159-3EA1-0969-FEE475D39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749" y="1500012"/>
            <a:ext cx="3726331" cy="135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94273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Grundlagen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49" y="1477285"/>
            <a:ext cx="8824805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6502 Assembler</a:t>
            </a:r>
          </a:p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- Primitivste CPU-Operationen</a:t>
            </a:r>
          </a:p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- Kurze, direkte Ansteuerung </a:t>
            </a:r>
            <a:r>
              <a:rPr lang="de-DE" sz="2400"/>
              <a:t>Logischen Einheiten</a:t>
            </a:r>
            <a:endParaRPr sz="2400" dirty="0"/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1181429711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Grundlagen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50" y="1477285"/>
            <a:ext cx="681373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Register und Speicher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2 Indexregister, 1 Akkumulator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Statusregister - Befehlsergebnisse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Stack mit </a:t>
            </a:r>
            <a:r>
              <a:rPr lang="de-DE" sz="2400" dirty="0" err="1"/>
              <a:t>Pointeradresse</a:t>
            </a:r>
            <a:endParaRPr lang="de-DE" sz="2400" dirty="0"/>
          </a:p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sz="2400" dirty="0"/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916873117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Grundlagen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50" y="1477285"/>
            <a:ext cx="727430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6502 Befehle und Adressierungen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Alle Befehle benötigen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1 Register und/oder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1 Adress-/Parameter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5CA841C-A3FC-A13A-51D3-E30FFF059362}"/>
              </a:ext>
            </a:extLst>
          </p:cNvPr>
          <p:cNvSpPr/>
          <p:nvPr/>
        </p:nvSpPr>
        <p:spPr>
          <a:xfrm>
            <a:off x="7577593" y="1693629"/>
            <a:ext cx="3775487" cy="24410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1249CD3-FE86-BCD5-38BC-BC1EE33BD7AE}"/>
              </a:ext>
            </a:extLst>
          </p:cNvPr>
          <p:cNvSpPr txBox="1"/>
          <p:nvPr/>
        </p:nvSpPr>
        <p:spPr>
          <a:xfrm>
            <a:off x="8186682" y="2553887"/>
            <a:ext cx="2342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bg2">
                    <a:lumMod val="60000"/>
                    <a:lumOff val="40000"/>
                  </a:schemeClr>
                </a:solidFill>
                <a:latin typeface="Source Sans Pro" panose="020F0502020204030204" pitchFamily="34" charset="0"/>
              </a:rPr>
              <a:t>LDA</a:t>
            </a:r>
            <a:r>
              <a:rPr lang="de-DE" sz="3200" dirty="0">
                <a:latin typeface="Source Sans Pro" panose="020F0502020204030204" pitchFamily="34" charset="0"/>
              </a:rPr>
              <a:t> 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  <a:latin typeface="Source Sans Pro" panose="020F0502020204030204" pitchFamily="34" charset="0"/>
              </a:rPr>
              <a:t>$</a:t>
            </a:r>
            <a:r>
              <a:rPr lang="de-DE" sz="3200" dirty="0">
                <a:solidFill>
                  <a:schemeClr val="tx1"/>
                </a:solidFill>
                <a:latin typeface="Source Sans Pro" panose="020F0502020204030204" pitchFamily="34" charset="0"/>
              </a:rPr>
              <a:t>BF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C142F63-1DB9-799E-6152-C95A6B0E8B07}"/>
              </a:ext>
            </a:extLst>
          </p:cNvPr>
          <p:cNvSpPr txBox="1"/>
          <p:nvPr/>
        </p:nvSpPr>
        <p:spPr>
          <a:xfrm>
            <a:off x="8186682" y="1864627"/>
            <a:ext cx="2342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Source Sans Pro" panose="020F0502020204030204" pitchFamily="34" charset="0"/>
              </a:rPr>
              <a:t>CLC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4813D63-115B-A1A5-5DEE-E5E2BC3E6B47}"/>
              </a:ext>
            </a:extLst>
          </p:cNvPr>
          <p:cNvSpPr txBox="1"/>
          <p:nvPr/>
        </p:nvSpPr>
        <p:spPr>
          <a:xfrm>
            <a:off x="8186682" y="3245605"/>
            <a:ext cx="2342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bg2">
                    <a:lumMod val="60000"/>
                    <a:lumOff val="40000"/>
                  </a:schemeClr>
                </a:solidFill>
                <a:latin typeface="Source Sans Pro" panose="020F0502020204030204" pitchFamily="34" charset="0"/>
              </a:rPr>
              <a:t>ADC </a:t>
            </a:r>
            <a:r>
              <a:rPr lang="de-DE" sz="3200" dirty="0">
                <a:solidFill>
                  <a:schemeClr val="accent2">
                    <a:lumMod val="75000"/>
                  </a:schemeClr>
                </a:solidFill>
                <a:latin typeface="Source Sans Pro" panose="020F0502020204030204" pitchFamily="34" charset="0"/>
              </a:rPr>
              <a:t>#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  <a:latin typeface="Source Sans Pro" panose="020F0502020204030204" pitchFamily="34" charset="0"/>
              </a:rPr>
              <a:t>$</a:t>
            </a:r>
            <a:r>
              <a:rPr lang="de-DE" sz="3200" dirty="0">
                <a:solidFill>
                  <a:schemeClr val="tx1"/>
                </a:solidFill>
                <a:latin typeface="Source Sans Pro" panose="020F0502020204030204" pitchFamily="34" charset="0"/>
              </a:rPr>
              <a:t>0A</a:t>
            </a:r>
            <a:r>
              <a:rPr lang="de-DE" sz="3200" dirty="0">
                <a:solidFill>
                  <a:schemeClr val="bg2">
                    <a:lumMod val="60000"/>
                    <a:lumOff val="40000"/>
                  </a:schemeClr>
                </a:solidFill>
                <a:latin typeface="Source Sans Pro" panose="020F0502020204030204" pitchFamily="34" charset="0"/>
              </a:rPr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6F17808-A5F0-3237-FC17-CBC64D56ECA9}"/>
              </a:ext>
            </a:extLst>
          </p:cNvPr>
          <p:cNvSpPr txBox="1"/>
          <p:nvPr/>
        </p:nvSpPr>
        <p:spPr>
          <a:xfrm>
            <a:off x="7641736" y="4239161"/>
            <a:ext cx="364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Beispielanweisung: </a:t>
            </a:r>
          </a:p>
          <a:p>
            <a:pPr algn="ctr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Addition von 0x0A zum Wert </a:t>
            </a:r>
          </a:p>
          <a:p>
            <a:pPr algn="ctr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an Adresse 0xBF</a:t>
            </a:r>
          </a:p>
        </p:txBody>
      </p:sp>
    </p:spTree>
    <p:extLst>
      <p:ext uri="{BB962C8B-B14F-4D97-AF65-F5344CB8AC3E}">
        <p14:creationId xmlns:p14="http://schemas.microsoft.com/office/powerpoint/2010/main" val="4070743568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Grundlagen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50" y="1477284"/>
            <a:ext cx="7274300" cy="4311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Adressierungsmethoden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Implizit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Akkumulator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Absolut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Relativ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Zero Page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…</a:t>
            </a:r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pic>
        <p:nvPicPr>
          <p:cNvPr id="3" name="Grafik 2" descr="Ein Bild, das Text, Zahl, Screenshot, Schrift enthält.&#10;&#10;Automatisch generierte Beschreibung">
            <a:extLst>
              <a:ext uri="{FF2B5EF4-FFF2-40B4-BE49-F238E27FC236}">
                <a16:creationId xmlns:a16="http://schemas.microsoft.com/office/drawing/2014/main" id="{5FE70879-855D-A0C2-D2D6-2F7D33117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1220" y="1928522"/>
            <a:ext cx="7327359" cy="27070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8150EE6-23A9-BD3E-5BB1-9DFF5DD9C15C}"/>
              </a:ext>
            </a:extLst>
          </p:cNvPr>
          <p:cNvSpPr txBox="1"/>
          <p:nvPr/>
        </p:nvSpPr>
        <p:spPr>
          <a:xfrm>
            <a:off x="6575443" y="4720547"/>
            <a:ext cx="3518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Anweisungsmatrix des „klassischen“ 6502</a:t>
            </a:r>
          </a:p>
        </p:txBody>
      </p:sp>
    </p:spTree>
    <p:extLst>
      <p:ext uri="{BB962C8B-B14F-4D97-AF65-F5344CB8AC3E}">
        <p14:creationId xmlns:p14="http://schemas.microsoft.com/office/powerpoint/2010/main" val="3709246509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"/>
          <p:cNvSpPr txBox="1">
            <a:spLocks noGrp="1"/>
          </p:cNvSpPr>
          <p:nvPr>
            <p:ph type="title" idx="4294967295"/>
          </p:nvPr>
        </p:nvSpPr>
        <p:spPr>
          <a:xfrm>
            <a:off x="838080" y="276660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Durchführung</a:t>
            </a:r>
            <a:endParaRPr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/>
          </a:p>
        </p:txBody>
      </p:sp>
      <p:pic>
        <p:nvPicPr>
          <p:cNvPr id="174" name="Google Shape;17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5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D6729330-DB12-6D04-887B-03B4A21E2EA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49" y="1477284"/>
            <a:ext cx="8093285" cy="314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.NET 8.0 Desktop Anwendung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C# Programmiersprache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 err="1"/>
              <a:t>Commandline</a:t>
            </a:r>
            <a:r>
              <a:rPr lang="de-DE" sz="2400" dirty="0"/>
              <a:t> Tool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Eingabe von Anweisungen oder </a:t>
            </a:r>
            <a:r>
              <a:rPr lang="de-DE" sz="2400" dirty="0" err="1"/>
              <a:t>Debugbefehlen</a:t>
            </a:r>
            <a:endParaRPr lang="de-DE" sz="2400" dirty="0"/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Ausgabe von Prozessor &amp; Speicherstatus</a:t>
            </a:r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735664253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2" name="Google Shape;195;g28041d2b2b8_0_111">
            <a:extLst>
              <a:ext uri="{FF2B5EF4-FFF2-40B4-BE49-F238E27FC236}">
                <a16:creationId xmlns:a16="http://schemas.microsoft.com/office/drawing/2014/main" id="{BA787747-5572-E676-D79A-0ABF38B591D5}"/>
              </a:ext>
            </a:extLst>
          </p:cNvPr>
          <p:cNvSpPr txBox="1"/>
          <p:nvPr/>
        </p:nvSpPr>
        <p:spPr>
          <a:xfrm>
            <a:off x="653150" y="1477285"/>
            <a:ext cx="727430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Prozessorstatus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Register – Bytes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Stack – Byte Array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„Externer“ Speicher – Byte Array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de-DE" sz="24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F15423C-58B2-75C2-1F6D-3BBB350E8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7194" y="1477285"/>
            <a:ext cx="3071911" cy="177522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D768D9C-5479-C8FE-26C6-172E1078E4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7194" y="3622305"/>
            <a:ext cx="3071911" cy="31604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5AFC359-4356-0E0E-6C07-F56839D2935B}"/>
              </a:ext>
            </a:extLst>
          </p:cNvPr>
          <p:cNvSpPr txBox="1"/>
          <p:nvPr/>
        </p:nvSpPr>
        <p:spPr>
          <a:xfrm>
            <a:off x="7822158" y="4166655"/>
            <a:ext cx="3121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Abbildung des Prozessorstatus in C#</a:t>
            </a:r>
          </a:p>
        </p:txBody>
      </p:sp>
    </p:spTree>
    <p:extLst>
      <p:ext uri="{BB962C8B-B14F-4D97-AF65-F5344CB8AC3E}">
        <p14:creationId xmlns:p14="http://schemas.microsoft.com/office/powerpoint/2010/main" val="1483567402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2" name="Google Shape;195;g28041d2b2b8_0_111">
            <a:extLst>
              <a:ext uri="{FF2B5EF4-FFF2-40B4-BE49-F238E27FC236}">
                <a16:creationId xmlns:a16="http://schemas.microsoft.com/office/drawing/2014/main" id="{BA787747-5572-E676-D79A-0ABF38B591D5}"/>
              </a:ext>
            </a:extLst>
          </p:cNvPr>
          <p:cNvSpPr txBox="1"/>
          <p:nvPr/>
        </p:nvSpPr>
        <p:spPr>
          <a:xfrm>
            <a:off x="653150" y="1477285"/>
            <a:ext cx="1069993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Problem – Jede Adressierung ist „real“ ein eigener Befehl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Aus 56 Befehlen werden ca. 160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Unterschiede in Taktzyklen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Jeden Befehl X mal Implementieren?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Switch für jeden Befehl?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de-DE" sz="2400" dirty="0"/>
          </a:p>
        </p:txBody>
      </p:sp>
      <p:pic>
        <p:nvPicPr>
          <p:cNvPr id="3" name="Grafik 2" descr="Ein Bild, das Text, Zahl, Screenshot, Schrift enthält.&#10;&#10;Automatisch generierte Beschreibung">
            <a:extLst>
              <a:ext uri="{FF2B5EF4-FFF2-40B4-BE49-F238E27FC236}">
                <a16:creationId xmlns:a16="http://schemas.microsoft.com/office/drawing/2014/main" id="{1A384506-776E-E37C-2577-AC435891CC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2320" y="2221879"/>
            <a:ext cx="4683379" cy="173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468687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8041d2b2b8_0_126"/>
          <p:cNvSpPr txBox="1">
            <a:spLocks noGrp="1"/>
          </p:cNvSpPr>
          <p:nvPr>
            <p:ph type="title" idx="4294967295"/>
          </p:nvPr>
        </p:nvSpPr>
        <p:spPr>
          <a:xfrm>
            <a:off x="838080" y="2766600"/>
            <a:ext cx="105150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Agenda</a:t>
            </a:r>
            <a:endParaRPr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8041d2b2b8_0_1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/>
          </a:p>
        </p:txBody>
      </p:sp>
      <p:pic>
        <p:nvPicPr>
          <p:cNvPr id="224" name="Google Shape;224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g28041d2b2b8_0_126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7" name="Google Shape;227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D34C8702-8CF3-C570-D76C-41F39C9D9965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31. Oktober 2023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075370"/>
      </p:ext>
    </p:extLst>
  </p:cSld>
  <p:clrMapOvr>
    <a:masterClrMapping/>
  </p:clrMapOvr>
  <p:transition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2" name="Google Shape;195;g28041d2b2b8_0_111">
            <a:extLst>
              <a:ext uri="{FF2B5EF4-FFF2-40B4-BE49-F238E27FC236}">
                <a16:creationId xmlns:a16="http://schemas.microsoft.com/office/drawing/2014/main" id="{BA787747-5572-E676-D79A-0ABF38B591D5}"/>
              </a:ext>
            </a:extLst>
          </p:cNvPr>
          <p:cNvSpPr txBox="1"/>
          <p:nvPr/>
        </p:nvSpPr>
        <p:spPr>
          <a:xfrm>
            <a:off x="653150" y="1477285"/>
            <a:ext cx="1069993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Lösung: Adressierung von eigentlicher Logik ausklinken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Injektion einer Adressierungslogik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Befehlslogik vereinfacht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Erweiterte </a:t>
            </a:r>
            <a:r>
              <a:rPr lang="de-DE" sz="2400" dirty="0" err="1"/>
              <a:t>Loggingmöglichkeiten</a:t>
            </a:r>
            <a:endParaRPr lang="de-DE" sz="2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F0E2ACB-0BAE-C8A6-3BEF-63506C7A7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080" y="4452862"/>
            <a:ext cx="9252125" cy="24586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3CB5A13-940F-C4B2-BF74-353C1B7542B9}"/>
              </a:ext>
            </a:extLst>
          </p:cNvPr>
          <p:cNvSpPr txBox="1"/>
          <p:nvPr/>
        </p:nvSpPr>
        <p:spPr>
          <a:xfrm>
            <a:off x="3903458" y="4868158"/>
            <a:ext cx="3736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Delegatendefinition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: Adressierungsauflösung</a:t>
            </a:r>
          </a:p>
        </p:txBody>
      </p:sp>
    </p:spTree>
    <p:extLst>
      <p:ext uri="{BB962C8B-B14F-4D97-AF65-F5344CB8AC3E}">
        <p14:creationId xmlns:p14="http://schemas.microsoft.com/office/powerpoint/2010/main" val="4110206049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2" name="Google Shape;195;g28041d2b2b8_0_111">
            <a:extLst>
              <a:ext uri="{FF2B5EF4-FFF2-40B4-BE49-F238E27FC236}">
                <a16:creationId xmlns:a16="http://schemas.microsoft.com/office/drawing/2014/main" id="{BEE611B0-3C6B-7D23-5347-B87AF16B83C8}"/>
              </a:ext>
            </a:extLst>
          </p:cNvPr>
          <p:cNvSpPr txBox="1"/>
          <p:nvPr/>
        </p:nvSpPr>
        <p:spPr>
          <a:xfrm>
            <a:off x="653149" y="1477285"/>
            <a:ext cx="9413201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Emulation =/= Simulation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Optimierungen für die Zielplattform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Verbesserte Fehleranalyse: Aufteilung der Logik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de-DE" sz="2400" dirty="0"/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de-DE" sz="24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656CCFD-6990-6CA2-BBB4-40E726F6BFDE}"/>
              </a:ext>
            </a:extLst>
          </p:cNvPr>
          <p:cNvSpPr/>
          <p:nvPr/>
        </p:nvSpPr>
        <p:spPr>
          <a:xfrm>
            <a:off x="4724280" y="4958160"/>
            <a:ext cx="2205460" cy="801224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Emulator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CE62F90-85C5-DD0B-6EAF-20CF59CAAC4E}"/>
              </a:ext>
            </a:extLst>
          </p:cNvPr>
          <p:cNvSpPr txBox="1"/>
          <p:nvPr/>
        </p:nvSpPr>
        <p:spPr>
          <a:xfrm>
            <a:off x="1794878" y="4579852"/>
            <a:ext cx="1002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solidFill>
                  <a:schemeClr val="accent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0XFF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D30EFB06-D6B8-6499-F1CC-9590B41B0A7F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005593" y="4268386"/>
            <a:ext cx="1718687" cy="4636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47780064-83E9-8800-9404-3E5777B90CCD}"/>
              </a:ext>
            </a:extLst>
          </p:cNvPr>
          <p:cNvCxnSpPr>
            <a:cxnSpLocks/>
          </p:cNvCxnSpPr>
          <p:nvPr/>
        </p:nvCxnSpPr>
        <p:spPr>
          <a:xfrm flipH="1" flipV="1">
            <a:off x="3005593" y="4913001"/>
            <a:ext cx="1645920" cy="4457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Ein Bild, das Text, Elektronisches Bauteil, Elektrisches Bauelement, passives Bauelement enthält.&#10;&#10;Automatisch generierte Beschreibung">
            <a:extLst>
              <a:ext uri="{FF2B5EF4-FFF2-40B4-BE49-F238E27FC236}">
                <a16:creationId xmlns:a16="http://schemas.microsoft.com/office/drawing/2014/main" id="{BB3FFA74-8162-D8FB-71D3-8F4835E24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280" y="3867774"/>
            <a:ext cx="2205460" cy="80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470998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5" name="Google Shape;195;g28041d2b2b8_0_111">
            <a:extLst>
              <a:ext uri="{FF2B5EF4-FFF2-40B4-BE49-F238E27FC236}">
                <a16:creationId xmlns:a16="http://schemas.microsoft.com/office/drawing/2014/main" id="{29C339F9-EF72-390C-F0FC-E9910871D7A6}"/>
              </a:ext>
            </a:extLst>
          </p:cNvPr>
          <p:cNvSpPr txBox="1"/>
          <p:nvPr/>
        </p:nvSpPr>
        <p:spPr>
          <a:xfrm>
            <a:off x="653150" y="1477285"/>
            <a:ext cx="727430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„Just in Time“ Kompilierung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Reguläre Ausdrücke zum parsen von </a:t>
            </a:r>
            <a:r>
              <a:rPr lang="de-DE" sz="2400" dirty="0" err="1"/>
              <a:t>OpCodes</a:t>
            </a:r>
            <a:endParaRPr lang="de-DE" sz="2400" dirty="0"/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Injektion der Adressierungslogik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Direktausgabe von </a:t>
            </a:r>
            <a:r>
              <a:rPr lang="de-DE" sz="2400" dirty="0" err="1"/>
              <a:t>status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24793520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50" y="1477285"/>
            <a:ext cx="7274300" cy="749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Ablauf: dynamischen Befehlssatz bilden</a:t>
            </a:r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224C9B6-8C55-454E-7062-AE763A9808D4}"/>
              </a:ext>
            </a:extLst>
          </p:cNvPr>
          <p:cNvSpPr/>
          <p:nvPr/>
        </p:nvSpPr>
        <p:spPr>
          <a:xfrm>
            <a:off x="3288468" y="5201196"/>
            <a:ext cx="3304369" cy="416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Adressierungsdelegaten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186AD93-B0E9-C4F4-F30D-BBA3D7818E9D}"/>
              </a:ext>
            </a:extLst>
          </p:cNvPr>
          <p:cNvSpPr/>
          <p:nvPr/>
        </p:nvSpPr>
        <p:spPr>
          <a:xfrm>
            <a:off x="330478" y="3561654"/>
            <a:ext cx="2304735" cy="429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Befehlsmetadaten</a:t>
            </a:r>
          </a:p>
        </p:txBody>
      </p:sp>
      <p:pic>
        <p:nvPicPr>
          <p:cNvPr id="12" name="Grafik 11" descr="Geschlossenes Buch mit einfarbiger Füllung">
            <a:extLst>
              <a:ext uri="{FF2B5EF4-FFF2-40B4-BE49-F238E27FC236}">
                <a16:creationId xmlns:a16="http://schemas.microsoft.com/office/drawing/2014/main" id="{8328C0C9-0B71-4DB3-9FFE-5CFC411143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34889" y="2975927"/>
            <a:ext cx="1600800" cy="1600800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360E8CAD-1AFE-2523-7CD8-EBECA86561F5}"/>
              </a:ext>
            </a:extLst>
          </p:cNvPr>
          <p:cNvSpPr/>
          <p:nvPr/>
        </p:nvSpPr>
        <p:spPr>
          <a:xfrm>
            <a:off x="8083104" y="4785114"/>
            <a:ext cx="3304369" cy="416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Befehlssatz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7D1EDC3-C36F-240C-065E-B17920B3660C}"/>
              </a:ext>
            </a:extLst>
          </p:cNvPr>
          <p:cNvSpPr/>
          <p:nvPr/>
        </p:nvSpPr>
        <p:spPr>
          <a:xfrm>
            <a:off x="3288468" y="2314643"/>
            <a:ext cx="3304369" cy="416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Befehlsdelegaten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0CB820F7-A3B9-4530-EABD-8E47F6A7380E}"/>
              </a:ext>
            </a:extLst>
          </p:cNvPr>
          <p:cNvSpPr/>
          <p:nvPr/>
        </p:nvSpPr>
        <p:spPr>
          <a:xfrm>
            <a:off x="3682993" y="3457528"/>
            <a:ext cx="2515320" cy="63762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i="1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Befehl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F91B0BB0-9CE7-6116-A6DF-D88BAD0E99DA}"/>
              </a:ext>
            </a:extLst>
          </p:cNvPr>
          <p:cNvCxnSpPr>
            <a:stCxn id="18" idx="2"/>
            <a:endCxn id="20" idx="0"/>
          </p:cNvCxnSpPr>
          <p:nvPr/>
        </p:nvCxnSpPr>
        <p:spPr>
          <a:xfrm>
            <a:off x="4940653" y="2730725"/>
            <a:ext cx="0" cy="726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E034D4FF-9DC0-E7DA-973D-E5FEA18371CA}"/>
              </a:ext>
            </a:extLst>
          </p:cNvPr>
          <p:cNvCxnSpPr>
            <a:stCxn id="5" idx="0"/>
            <a:endCxn id="20" idx="2"/>
          </p:cNvCxnSpPr>
          <p:nvPr/>
        </p:nvCxnSpPr>
        <p:spPr>
          <a:xfrm flipV="1">
            <a:off x="4940653" y="4095151"/>
            <a:ext cx="0" cy="1106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BCC0F3AE-583B-08CB-51DC-311037B4B3E3}"/>
              </a:ext>
            </a:extLst>
          </p:cNvPr>
          <p:cNvCxnSpPr>
            <a:cxnSpLocks/>
            <a:stCxn id="6" idx="3"/>
            <a:endCxn id="18" idx="1"/>
          </p:cNvCxnSpPr>
          <p:nvPr/>
        </p:nvCxnSpPr>
        <p:spPr>
          <a:xfrm flipV="1">
            <a:off x="2635213" y="2522684"/>
            <a:ext cx="653255" cy="125365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feil: nach rechts 26">
            <a:extLst>
              <a:ext uri="{FF2B5EF4-FFF2-40B4-BE49-F238E27FC236}">
                <a16:creationId xmlns:a16="http://schemas.microsoft.com/office/drawing/2014/main" id="{0E719673-9A60-2105-4308-6B0D831C28BE}"/>
              </a:ext>
            </a:extLst>
          </p:cNvPr>
          <p:cNvSpPr/>
          <p:nvPr/>
        </p:nvSpPr>
        <p:spPr>
          <a:xfrm>
            <a:off x="6286309" y="3561654"/>
            <a:ext cx="2648580" cy="42934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8B19B11A-671C-003D-5465-EF5DC1021E49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>
            <a:off x="2635213" y="3776339"/>
            <a:ext cx="653255" cy="16328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432295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60C1BCC-4F63-AF30-F20E-ED79F82F896D}"/>
              </a:ext>
            </a:extLst>
          </p:cNvPr>
          <p:cNvSpPr txBox="1"/>
          <p:nvPr/>
        </p:nvSpPr>
        <p:spPr>
          <a:xfrm>
            <a:off x="3796812" y="2972861"/>
            <a:ext cx="734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scadia Mono" panose="020B0609020000020004" pitchFamily="49" charset="0"/>
              </a:rPr>
              <a:t>^</a:t>
            </a:r>
            <a:r>
              <a:rPr lang="de-DE" sz="2400" dirty="0">
                <a:solidFill>
                  <a:srgbClr val="FF0000"/>
                </a:solidFill>
                <a:latin typeface="Cascadia Mono" panose="020B0609020000020004" pitchFamily="49" charset="0"/>
              </a:rPr>
              <a:t>(\w{3})</a:t>
            </a:r>
            <a:r>
              <a:rPr lang="de-DE" sz="2400" dirty="0">
                <a:solidFill>
                  <a:schemeClr val="tx1"/>
                </a:solidFill>
                <a:latin typeface="Cascadia Mono" panose="020B0609020000020004" pitchFamily="49" charset="0"/>
              </a:rPr>
              <a:t>\s</a:t>
            </a:r>
            <a:r>
              <a:rPr lang="de-DE" sz="2800" dirty="0">
                <a:solidFill>
                  <a:schemeClr val="accent1"/>
                </a:solidFill>
                <a:latin typeface="Cascadia Mono" panose="020B0609020000020004" pitchFamily="49" charset="0"/>
              </a:rPr>
              <a:t>(.*)</a:t>
            </a:r>
            <a:r>
              <a:rPr lang="de-DE" sz="2800" dirty="0">
                <a:solidFill>
                  <a:schemeClr val="tx1"/>
                </a:solidFill>
                <a:latin typeface="Cascadia Mono" panose="020B0609020000020004" pitchFamily="49" charset="0"/>
              </a:rPr>
              <a:t>\n</a:t>
            </a:r>
            <a: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ascadia Mono" panose="020B0609020000020004" pitchFamily="49" charset="0"/>
              </a:rPr>
              <a:t>$</a:t>
            </a:r>
            <a:endParaRPr lang="de-DE" sz="2400" dirty="0">
              <a:solidFill>
                <a:schemeClr val="tx1">
                  <a:lumMod val="50000"/>
                  <a:lumOff val="50000"/>
                </a:schemeClr>
              </a:solidFill>
              <a:latin typeface="Cascadia Mono" panose="020B0609020000020004" pitchFamily="49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753351E-0CD2-1DB2-6BE0-E141CD3F3F04}"/>
              </a:ext>
            </a:extLst>
          </p:cNvPr>
          <p:cNvSpPr txBox="1"/>
          <p:nvPr/>
        </p:nvSpPr>
        <p:spPr>
          <a:xfrm>
            <a:off x="838080" y="2972861"/>
            <a:ext cx="2074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FF0000"/>
                </a:solidFill>
                <a:latin typeface="Source Sans Pro" panose="020F0502020204030204" pitchFamily="34" charset="0"/>
              </a:rPr>
              <a:t>LDA</a:t>
            </a:r>
            <a:r>
              <a:rPr lang="de-DE" sz="3200" u="sng" dirty="0">
                <a:solidFill>
                  <a:schemeClr val="tx1"/>
                </a:solidFill>
                <a:latin typeface="Source Sans Pro" panose="020F0502020204030204" pitchFamily="34" charset="0"/>
              </a:rPr>
              <a:t>_</a:t>
            </a:r>
            <a:r>
              <a:rPr lang="de-DE" sz="3200" dirty="0">
                <a:solidFill>
                  <a:schemeClr val="accent1"/>
                </a:solidFill>
                <a:latin typeface="Source Sans Pro" panose="020F0502020204030204" pitchFamily="34" charset="0"/>
              </a:rPr>
              <a:t>#$FF</a:t>
            </a:r>
            <a:r>
              <a:rPr lang="de-DE" sz="3200" u="sng" dirty="0">
                <a:solidFill>
                  <a:schemeClr val="tx1"/>
                </a:solidFill>
                <a:latin typeface="Source Sans Pro" panose="020F0502020204030204" pitchFamily="34" charset="0"/>
              </a:rPr>
              <a:t>_</a:t>
            </a:r>
            <a:r>
              <a:rPr lang="de-DE" sz="3200" u="sng" dirty="0">
                <a:solidFill>
                  <a:schemeClr val="accent2">
                    <a:lumMod val="50000"/>
                  </a:schemeClr>
                </a:solidFill>
                <a:latin typeface="Source Sans Pro" panose="020F0502020204030204" pitchFamily="34" charset="0"/>
              </a:rPr>
              <a:t> </a:t>
            </a:r>
            <a:r>
              <a:rPr lang="de-DE" sz="3200" u="sng" dirty="0">
                <a:solidFill>
                  <a:schemeClr val="tx1"/>
                </a:solidFill>
                <a:latin typeface="Source Sans Pro" panose="020F0502020204030204" pitchFamily="34" charset="0"/>
              </a:rPr>
              <a:t>  </a:t>
            </a:r>
          </a:p>
        </p:txBody>
      </p:sp>
      <p:sp>
        <p:nvSpPr>
          <p:cNvPr id="12" name="Google Shape;195;g28041d2b2b8_0_111">
            <a:extLst>
              <a:ext uri="{FF2B5EF4-FFF2-40B4-BE49-F238E27FC236}">
                <a16:creationId xmlns:a16="http://schemas.microsoft.com/office/drawing/2014/main" id="{4E6C9151-DD40-3BEF-E76F-EA200925EFAC}"/>
              </a:ext>
            </a:extLst>
          </p:cNvPr>
          <p:cNvSpPr txBox="1"/>
          <p:nvPr/>
        </p:nvSpPr>
        <p:spPr>
          <a:xfrm>
            <a:off x="653150" y="1477285"/>
            <a:ext cx="7274300" cy="97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Parsen mit regulären Ausdrücken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72AD99D-FAAC-1922-FEFE-78248A8F932D}"/>
              </a:ext>
            </a:extLst>
          </p:cNvPr>
          <p:cNvSpPr txBox="1"/>
          <p:nvPr/>
        </p:nvSpPr>
        <p:spPr>
          <a:xfrm>
            <a:off x="3796812" y="4650308"/>
            <a:ext cx="73401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accent6">
                    <a:lumMod val="75000"/>
                  </a:schemeClr>
                </a:solidFill>
                <a:latin typeface="Cascadia Mono" panose="020B0609020000020004" pitchFamily="49" charset="0"/>
              </a:rPr>
              <a:t>#</a:t>
            </a:r>
            <a:r>
              <a:rPr lang="de-DE" sz="2400" dirty="0">
                <a:solidFill>
                  <a:srgbClr val="FF0000"/>
                </a:solidFill>
                <a:latin typeface="Cascadia Mono" panose="020B0609020000020004" pitchFamily="49" charset="0"/>
              </a:rPr>
              <a:t>([$%]{0,1})</a:t>
            </a:r>
            <a:r>
              <a:rPr lang="de-DE" sz="2400" dirty="0">
                <a:solidFill>
                  <a:srgbClr val="0070C0"/>
                </a:solidFill>
                <a:latin typeface="Cascadia Mono" panose="020B0609020000020004" pitchFamily="49" charset="0"/>
              </a:rPr>
              <a:t>([A-Za-z0-9]*)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4106D45-052B-D64F-1263-41545ED1E542}"/>
              </a:ext>
            </a:extLst>
          </p:cNvPr>
          <p:cNvSpPr txBox="1"/>
          <p:nvPr/>
        </p:nvSpPr>
        <p:spPr>
          <a:xfrm>
            <a:off x="838079" y="4667557"/>
            <a:ext cx="2074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accent6">
                    <a:lumMod val="75000"/>
                  </a:schemeClr>
                </a:solidFill>
                <a:latin typeface="Source Sans Pro" panose="020F0502020204030204" pitchFamily="34" charset="0"/>
              </a:rPr>
              <a:t>#</a:t>
            </a:r>
            <a:r>
              <a:rPr lang="de-DE" sz="3200" dirty="0">
                <a:solidFill>
                  <a:srgbClr val="FF0000"/>
                </a:solidFill>
                <a:latin typeface="Source Sans Pro" panose="020F0502020204030204" pitchFamily="34" charset="0"/>
              </a:rPr>
              <a:t>$</a:t>
            </a:r>
            <a:r>
              <a:rPr lang="de-DE" sz="3200" dirty="0">
                <a:solidFill>
                  <a:srgbClr val="0070C0"/>
                </a:solidFill>
                <a:latin typeface="Source Sans Pro" panose="020F0502020204030204" pitchFamily="34" charset="0"/>
              </a:rPr>
              <a:t>FF</a:t>
            </a:r>
            <a:r>
              <a:rPr lang="de-DE" sz="3200" u="sng" dirty="0">
                <a:solidFill>
                  <a:schemeClr val="tx1"/>
                </a:solidFill>
                <a:latin typeface="Source Sans Pro" panose="020F0502020204030204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034603503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50" y="1477285"/>
            <a:ext cx="7274300" cy="749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Ablauf: Parsen des Assembler Codes</a:t>
            </a:r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2996CF2-F3F6-7A7C-A800-702EE6C352C1}"/>
              </a:ext>
            </a:extLst>
          </p:cNvPr>
          <p:cNvSpPr txBox="1"/>
          <p:nvPr/>
        </p:nvSpPr>
        <p:spPr>
          <a:xfrm>
            <a:off x="653150" y="3664976"/>
            <a:ext cx="1843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tx1"/>
                </a:solidFill>
                <a:latin typeface="Source Sans Pro" panose="020F0502020204030204" pitchFamily="34" charset="0"/>
              </a:rPr>
              <a:t>LDA </a:t>
            </a:r>
            <a:r>
              <a:rPr lang="de-DE" sz="3200" dirty="0">
                <a:solidFill>
                  <a:schemeClr val="accent1"/>
                </a:solidFill>
                <a:latin typeface="Source Sans Pro" panose="020F0502020204030204" pitchFamily="34" charset="0"/>
              </a:rPr>
              <a:t>#</a:t>
            </a:r>
            <a:r>
              <a:rPr lang="de-DE" sz="3200" dirty="0">
                <a:solidFill>
                  <a:schemeClr val="accent2"/>
                </a:solidFill>
                <a:latin typeface="Source Sans Pro" panose="020F0502020204030204" pitchFamily="34" charset="0"/>
              </a:rPr>
              <a:t>$</a:t>
            </a:r>
            <a:r>
              <a:rPr lang="de-DE" sz="3200" dirty="0">
                <a:solidFill>
                  <a:schemeClr val="accent6"/>
                </a:solidFill>
                <a:latin typeface="Source Sans Pro" panose="020F0502020204030204" pitchFamily="34" charset="0"/>
              </a:rPr>
              <a:t>FF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93C61A1-7CAD-D683-22F8-76D80E897E03}"/>
              </a:ext>
            </a:extLst>
          </p:cNvPr>
          <p:cNvSpPr/>
          <p:nvPr/>
        </p:nvSpPr>
        <p:spPr>
          <a:xfrm>
            <a:off x="3235736" y="3566814"/>
            <a:ext cx="2075291" cy="749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Regex</a:t>
            </a:r>
            <a:endParaRPr lang="de-DE" sz="2400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64C9E67-B33E-55CD-4431-4066164F96E2}"/>
              </a:ext>
            </a:extLst>
          </p:cNvPr>
          <p:cNvSpPr txBox="1"/>
          <p:nvPr/>
        </p:nvSpPr>
        <p:spPr>
          <a:xfrm>
            <a:off x="6050056" y="2651412"/>
            <a:ext cx="2639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tx1"/>
                </a:solidFill>
                <a:latin typeface="Source Sans Pro" panose="020F0502020204030204" pitchFamily="34" charset="0"/>
              </a:rPr>
              <a:t>LDA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7126529-F9FF-38D2-324D-FA520C5157CD}"/>
              </a:ext>
            </a:extLst>
          </p:cNvPr>
          <p:cNvSpPr txBox="1"/>
          <p:nvPr/>
        </p:nvSpPr>
        <p:spPr>
          <a:xfrm>
            <a:off x="6050054" y="3296375"/>
            <a:ext cx="3342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tx1"/>
                </a:solidFill>
                <a:latin typeface="Source Sans Pro" panose="020F0502020204030204" pitchFamily="34" charset="0"/>
              </a:rPr>
              <a:t># (Immediate)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4DCFA0C-45EF-153E-F901-BD8A3EA576E8}"/>
              </a:ext>
            </a:extLst>
          </p:cNvPr>
          <p:cNvSpPr txBox="1"/>
          <p:nvPr/>
        </p:nvSpPr>
        <p:spPr>
          <a:xfrm>
            <a:off x="6050053" y="3941338"/>
            <a:ext cx="3342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tx1"/>
                </a:solidFill>
                <a:latin typeface="Source Sans Pro" panose="020F0502020204030204" pitchFamily="34" charset="0"/>
              </a:rPr>
              <a:t>$ (Hexadezimal)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AB14B06-ABEA-55A8-F4D1-F7E731309D6B}"/>
              </a:ext>
            </a:extLst>
          </p:cNvPr>
          <p:cNvSpPr txBox="1"/>
          <p:nvPr/>
        </p:nvSpPr>
        <p:spPr>
          <a:xfrm>
            <a:off x="6050053" y="4585386"/>
            <a:ext cx="3342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tx1"/>
                </a:solidFill>
                <a:latin typeface="Source Sans Pro" panose="020F0502020204030204" pitchFamily="34" charset="0"/>
              </a:rPr>
              <a:t>0xFF (255)</a:t>
            </a:r>
          </a:p>
        </p:txBody>
      </p:sp>
    </p:spTree>
    <p:extLst>
      <p:ext uri="{BB962C8B-B14F-4D97-AF65-F5344CB8AC3E}">
        <p14:creationId xmlns:p14="http://schemas.microsoft.com/office/powerpoint/2010/main" val="3844159294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Durchführung</a:t>
            </a: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653150" y="1477285"/>
            <a:ext cx="7274300" cy="772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Prozessoremulation (Just In Time)</a:t>
            </a:r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CC8B12F-553C-288A-1F3F-483EBD21AD68}"/>
              </a:ext>
            </a:extLst>
          </p:cNvPr>
          <p:cNvSpPr/>
          <p:nvPr/>
        </p:nvSpPr>
        <p:spPr>
          <a:xfrm>
            <a:off x="5144493" y="2812810"/>
            <a:ext cx="1455089" cy="558249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Parser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ABE03850-52E6-7A06-7BFA-E435D010338C}"/>
              </a:ext>
            </a:extLst>
          </p:cNvPr>
          <p:cNvCxnSpPr>
            <a:cxnSpLocks/>
          </p:cNvCxnSpPr>
          <p:nvPr/>
        </p:nvCxnSpPr>
        <p:spPr>
          <a:xfrm>
            <a:off x="3811272" y="3091935"/>
            <a:ext cx="123780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uppieren 194">
            <a:extLst>
              <a:ext uri="{FF2B5EF4-FFF2-40B4-BE49-F238E27FC236}">
                <a16:creationId xmlns:a16="http://schemas.microsoft.com/office/drawing/2014/main" id="{9FA215E7-B7AE-9FEA-C032-CBE32EA6AFFC}"/>
              </a:ext>
            </a:extLst>
          </p:cNvPr>
          <p:cNvGrpSpPr/>
          <p:nvPr/>
        </p:nvGrpSpPr>
        <p:grpSpPr>
          <a:xfrm>
            <a:off x="4585346" y="4419509"/>
            <a:ext cx="1778447" cy="1425040"/>
            <a:chOff x="3650078" y="4465216"/>
            <a:chExt cx="1778447" cy="1425040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BDD2616B-7F2D-34E6-CF30-62CB6CFBE3A4}"/>
                </a:ext>
              </a:extLst>
            </p:cNvPr>
            <p:cNvSpPr/>
            <p:nvPr/>
          </p:nvSpPr>
          <p:spPr>
            <a:xfrm>
              <a:off x="3650078" y="4465216"/>
              <a:ext cx="1778447" cy="14250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Prozessor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1BA3FD05-1A8F-42C6-8418-C075C10B4C5A}"/>
                </a:ext>
              </a:extLst>
            </p:cNvPr>
            <p:cNvSpPr/>
            <p:nvPr/>
          </p:nvSpPr>
          <p:spPr>
            <a:xfrm>
              <a:off x="3650078" y="5408582"/>
              <a:ext cx="1778447" cy="481634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Statusregister</a:t>
              </a:r>
            </a:p>
          </p:txBody>
        </p:sp>
      </p:grpSp>
      <p:sp>
        <p:nvSpPr>
          <p:cNvPr id="196" name="Rechteck 195">
            <a:extLst>
              <a:ext uri="{FF2B5EF4-FFF2-40B4-BE49-F238E27FC236}">
                <a16:creationId xmlns:a16="http://schemas.microsoft.com/office/drawing/2014/main" id="{58D56C66-6FF4-2347-7781-8B526F879014}"/>
              </a:ext>
            </a:extLst>
          </p:cNvPr>
          <p:cNvSpPr/>
          <p:nvPr/>
        </p:nvSpPr>
        <p:spPr>
          <a:xfrm>
            <a:off x="3505442" y="5362875"/>
            <a:ext cx="1065475" cy="48163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Speicher</a:t>
            </a:r>
          </a:p>
        </p:txBody>
      </p:sp>
      <p:grpSp>
        <p:nvGrpSpPr>
          <p:cNvPr id="223" name="Gruppieren 222">
            <a:extLst>
              <a:ext uri="{FF2B5EF4-FFF2-40B4-BE49-F238E27FC236}">
                <a16:creationId xmlns:a16="http://schemas.microsoft.com/office/drawing/2014/main" id="{3B5A8D25-BEB9-DDB6-F981-36D32637EF04}"/>
              </a:ext>
            </a:extLst>
          </p:cNvPr>
          <p:cNvGrpSpPr/>
          <p:nvPr/>
        </p:nvGrpSpPr>
        <p:grpSpPr>
          <a:xfrm>
            <a:off x="1950523" y="2139373"/>
            <a:ext cx="1905120" cy="1905120"/>
            <a:chOff x="674414" y="2809480"/>
            <a:chExt cx="1905120" cy="1905120"/>
          </a:xfrm>
        </p:grpSpPr>
        <p:pic>
          <p:nvPicPr>
            <p:cNvPr id="3" name="Grafik 2" descr="Browserfenster mit einfarbiger Füllung">
              <a:extLst>
                <a:ext uri="{FF2B5EF4-FFF2-40B4-BE49-F238E27FC236}">
                  <a16:creationId xmlns:a16="http://schemas.microsoft.com/office/drawing/2014/main" id="{BB76444A-58D0-3660-ED36-72E66A9CD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74414" y="2809480"/>
              <a:ext cx="1905120" cy="1905120"/>
            </a:xfrm>
            <a:prstGeom prst="rect">
              <a:avLst/>
            </a:prstGeom>
          </p:spPr>
        </p:pic>
        <p:sp>
          <p:nvSpPr>
            <p:cNvPr id="208" name="Textfeld 207">
              <a:extLst>
                <a:ext uri="{FF2B5EF4-FFF2-40B4-BE49-F238E27FC236}">
                  <a16:creationId xmlns:a16="http://schemas.microsoft.com/office/drawing/2014/main" id="{6AC62F33-3A39-73D5-28A2-D3307BA97E38}"/>
                </a:ext>
              </a:extLst>
            </p:cNvPr>
            <p:cNvSpPr txBox="1"/>
            <p:nvPr/>
          </p:nvSpPr>
          <p:spPr>
            <a:xfrm>
              <a:off x="1172362" y="3699089"/>
              <a:ext cx="9092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&gt; LDA #$2</a:t>
              </a:r>
            </a:p>
          </p:txBody>
        </p:sp>
      </p:grpSp>
      <p:sp>
        <p:nvSpPr>
          <p:cNvPr id="214" name="Rechteck 213">
            <a:extLst>
              <a:ext uri="{FF2B5EF4-FFF2-40B4-BE49-F238E27FC236}">
                <a16:creationId xmlns:a16="http://schemas.microsoft.com/office/drawing/2014/main" id="{C0086B19-5B0E-9F93-AC55-6F053E79CE52}"/>
              </a:ext>
            </a:extLst>
          </p:cNvPr>
          <p:cNvSpPr/>
          <p:nvPr/>
        </p:nvSpPr>
        <p:spPr>
          <a:xfrm>
            <a:off x="8583924" y="2759735"/>
            <a:ext cx="1646703" cy="83974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Befehlssatz</a:t>
            </a:r>
          </a:p>
        </p:txBody>
      </p:sp>
      <p:cxnSp>
        <p:nvCxnSpPr>
          <p:cNvPr id="215" name="Gerade Verbindung mit Pfeil 214">
            <a:extLst>
              <a:ext uri="{FF2B5EF4-FFF2-40B4-BE49-F238E27FC236}">
                <a16:creationId xmlns:a16="http://schemas.microsoft.com/office/drawing/2014/main" id="{4A8BFE1F-7D74-86D5-B005-1594C0FEADA1}"/>
              </a:ext>
            </a:extLst>
          </p:cNvPr>
          <p:cNvCxnSpPr>
            <a:cxnSpLocks/>
          </p:cNvCxnSpPr>
          <p:nvPr/>
        </p:nvCxnSpPr>
        <p:spPr>
          <a:xfrm>
            <a:off x="6666152" y="3091933"/>
            <a:ext cx="178608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8" name="Verbinder: gewinkelt 217">
            <a:extLst>
              <a:ext uri="{FF2B5EF4-FFF2-40B4-BE49-F238E27FC236}">
                <a16:creationId xmlns:a16="http://schemas.microsoft.com/office/drawing/2014/main" id="{177120AE-D4A3-7800-8ACC-A46C5E78F963}"/>
              </a:ext>
            </a:extLst>
          </p:cNvPr>
          <p:cNvCxnSpPr>
            <a:cxnSpLocks/>
            <a:stCxn id="214" idx="2"/>
            <a:endCxn id="4" idx="3"/>
          </p:cNvCxnSpPr>
          <p:nvPr/>
        </p:nvCxnSpPr>
        <p:spPr>
          <a:xfrm rot="5400000">
            <a:off x="7119263" y="2844015"/>
            <a:ext cx="1532545" cy="3043483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4" name="Textfeld 223">
            <a:extLst>
              <a:ext uri="{FF2B5EF4-FFF2-40B4-BE49-F238E27FC236}">
                <a16:creationId xmlns:a16="http://schemas.microsoft.com/office/drawing/2014/main" id="{3A3F4174-AAA1-A40C-B957-1CD4D1D7FE51}"/>
              </a:ext>
            </a:extLst>
          </p:cNvPr>
          <p:cNvSpPr txBox="1"/>
          <p:nvPr/>
        </p:nvSpPr>
        <p:spPr>
          <a:xfrm>
            <a:off x="6599582" y="4574495"/>
            <a:ext cx="2419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Function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delegate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:</a:t>
            </a:r>
          </a:p>
          <a:p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STA.Execute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(immediate(255))</a:t>
            </a:r>
          </a:p>
        </p:txBody>
      </p:sp>
      <p:cxnSp>
        <p:nvCxnSpPr>
          <p:cNvPr id="225" name="Verbinder: gewinkelt 224">
            <a:extLst>
              <a:ext uri="{FF2B5EF4-FFF2-40B4-BE49-F238E27FC236}">
                <a16:creationId xmlns:a16="http://schemas.microsoft.com/office/drawing/2014/main" id="{8B1B6F03-9962-EEBA-A766-3B50C573A2DC}"/>
              </a:ext>
            </a:extLst>
          </p:cNvPr>
          <p:cNvCxnSpPr>
            <a:cxnSpLocks/>
            <a:stCxn id="4" idx="1"/>
          </p:cNvCxnSpPr>
          <p:nvPr/>
        </p:nvCxnSpPr>
        <p:spPr>
          <a:xfrm rot="10800000">
            <a:off x="2828124" y="3773937"/>
            <a:ext cx="1757222" cy="1358092"/>
          </a:xfrm>
          <a:prstGeom prst="bentConnector3">
            <a:avLst>
              <a:gd name="adj1" fmla="val 99774"/>
            </a:avLst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9" name="Textfeld 228">
            <a:extLst>
              <a:ext uri="{FF2B5EF4-FFF2-40B4-BE49-F238E27FC236}">
                <a16:creationId xmlns:a16="http://schemas.microsoft.com/office/drawing/2014/main" id="{5E28E8D3-073F-BB66-2FEE-4BF5CCB82D1C}"/>
              </a:ext>
            </a:extLst>
          </p:cNvPr>
          <p:cNvSpPr txBox="1"/>
          <p:nvPr/>
        </p:nvSpPr>
        <p:spPr>
          <a:xfrm>
            <a:off x="2099657" y="4181214"/>
            <a:ext cx="6976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Status:</a:t>
            </a:r>
          </a:p>
          <a:p>
            <a:r>
              <a:rPr lang="de-DE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A: 0x0A</a:t>
            </a:r>
          </a:p>
          <a:p>
            <a:r>
              <a:rPr lang="de-DE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X: 0x00</a:t>
            </a:r>
          </a:p>
          <a:p>
            <a:r>
              <a:rPr lang="de-DE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…</a:t>
            </a:r>
            <a:endParaRPr lang="de-DE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0" name="Textfeld 229">
            <a:extLst>
              <a:ext uri="{FF2B5EF4-FFF2-40B4-BE49-F238E27FC236}">
                <a16:creationId xmlns:a16="http://schemas.microsoft.com/office/drawing/2014/main" id="{B538D463-AFC6-885C-BB7C-390D0A865C77}"/>
              </a:ext>
            </a:extLst>
          </p:cNvPr>
          <p:cNvSpPr txBox="1"/>
          <p:nvPr/>
        </p:nvSpPr>
        <p:spPr>
          <a:xfrm>
            <a:off x="3855643" y="2666563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„LDA #$2\n“</a:t>
            </a:r>
          </a:p>
        </p:txBody>
      </p:sp>
      <p:sp>
        <p:nvSpPr>
          <p:cNvPr id="231" name="Textfeld 230">
            <a:extLst>
              <a:ext uri="{FF2B5EF4-FFF2-40B4-BE49-F238E27FC236}">
                <a16:creationId xmlns:a16="http://schemas.microsoft.com/office/drawing/2014/main" id="{5A4C1EC1-C4C3-14FF-E7B6-CE652F85E146}"/>
              </a:ext>
            </a:extLst>
          </p:cNvPr>
          <p:cNvSpPr txBox="1"/>
          <p:nvPr/>
        </p:nvSpPr>
        <p:spPr>
          <a:xfrm>
            <a:off x="6666151" y="3201388"/>
            <a:ext cx="1347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  <a:latin typeface="Source Sans Pro" panose="020F0502020204030204" pitchFamily="34" charset="0"/>
              </a:rPr>
              <a:t>LDA</a:t>
            </a:r>
          </a:p>
        </p:txBody>
      </p:sp>
      <p:sp>
        <p:nvSpPr>
          <p:cNvPr id="232" name="Textfeld 231">
            <a:extLst>
              <a:ext uri="{FF2B5EF4-FFF2-40B4-BE49-F238E27FC236}">
                <a16:creationId xmlns:a16="http://schemas.microsoft.com/office/drawing/2014/main" id="{0040D6C7-0896-A9F9-DF60-64E70C638651}"/>
              </a:ext>
            </a:extLst>
          </p:cNvPr>
          <p:cNvSpPr txBox="1"/>
          <p:nvPr/>
        </p:nvSpPr>
        <p:spPr>
          <a:xfrm>
            <a:off x="6666151" y="3440582"/>
            <a:ext cx="1706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solidFill>
                  <a:schemeClr val="tx1"/>
                </a:solidFill>
                <a:latin typeface="Source Sans Pro" panose="020F0502020204030204" pitchFamily="34" charset="0"/>
              </a:rPr>
              <a:t>AdressMode.Immediate</a:t>
            </a:r>
            <a:endParaRPr lang="de-DE" sz="1200" dirty="0">
              <a:solidFill>
                <a:schemeClr val="tx1"/>
              </a:solidFill>
              <a:latin typeface="Source Sans Pro" panose="020F0502020204030204" pitchFamily="34" charset="0"/>
            </a:endParaRPr>
          </a:p>
        </p:txBody>
      </p:sp>
      <p:sp>
        <p:nvSpPr>
          <p:cNvPr id="234" name="Textfeld 233">
            <a:extLst>
              <a:ext uri="{FF2B5EF4-FFF2-40B4-BE49-F238E27FC236}">
                <a16:creationId xmlns:a16="http://schemas.microsoft.com/office/drawing/2014/main" id="{081E236F-EFA6-69AF-9534-DD78466F9696}"/>
              </a:ext>
            </a:extLst>
          </p:cNvPr>
          <p:cNvSpPr txBox="1"/>
          <p:nvPr/>
        </p:nvSpPr>
        <p:spPr>
          <a:xfrm>
            <a:off x="6666151" y="3655316"/>
            <a:ext cx="1706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/>
                </a:solidFill>
                <a:latin typeface="Source Sans Pro" panose="020F0502020204030204" pitchFamily="34" charset="0"/>
              </a:rPr>
              <a:t>255</a:t>
            </a:r>
          </a:p>
        </p:txBody>
      </p:sp>
    </p:spTree>
    <p:extLst>
      <p:ext uri="{BB962C8B-B14F-4D97-AF65-F5344CB8AC3E}">
        <p14:creationId xmlns:p14="http://schemas.microsoft.com/office/powerpoint/2010/main" val="4079750125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"/>
          <p:cNvSpPr txBox="1">
            <a:spLocks noGrp="1"/>
          </p:cNvSpPr>
          <p:nvPr>
            <p:ph type="title" idx="4294967295"/>
          </p:nvPr>
        </p:nvSpPr>
        <p:spPr>
          <a:xfrm>
            <a:off x="838080" y="276660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Ergebnis</a:t>
            </a:r>
            <a:endParaRPr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/>
          </a:p>
        </p:txBody>
      </p:sp>
      <p:pic>
        <p:nvPicPr>
          <p:cNvPr id="174" name="Google Shape;17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5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D6729330-DB12-6D04-887B-03B4A21E2EA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4040027913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DD694F1-8EF3-2B07-0813-F132AFF216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683"/>
          <a:stretch/>
        </p:blipFill>
        <p:spPr>
          <a:xfrm>
            <a:off x="7323151" y="1355202"/>
            <a:ext cx="4382676" cy="4147595"/>
          </a:xfrm>
          <a:prstGeom prst="rect">
            <a:avLst/>
          </a:prstGeom>
        </p:spPr>
      </p:pic>
      <p:sp>
        <p:nvSpPr>
          <p:cNvPr id="7" name="Google Shape;195;g28041d2b2b8_0_111">
            <a:extLst>
              <a:ext uri="{FF2B5EF4-FFF2-40B4-BE49-F238E27FC236}">
                <a16:creationId xmlns:a16="http://schemas.microsoft.com/office/drawing/2014/main" id="{66D698AE-25F0-5343-2BDF-00F1ED8B13C9}"/>
              </a:ext>
            </a:extLst>
          </p:cNvPr>
          <p:cNvSpPr txBox="1"/>
          <p:nvPr/>
        </p:nvSpPr>
        <p:spPr>
          <a:xfrm>
            <a:off x="653150" y="1477285"/>
            <a:ext cx="727430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Ergebnis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Lauffähiger Prototyp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20 Befehle abgebildet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 err="1"/>
              <a:t>Funktioninsfähiger</a:t>
            </a:r>
            <a:r>
              <a:rPr lang="de-DE" sz="2400" dirty="0"/>
              <a:t> Stack und Speicher</a:t>
            </a:r>
          </a:p>
        </p:txBody>
      </p:sp>
    </p:spTree>
    <p:extLst>
      <p:ext uri="{BB962C8B-B14F-4D97-AF65-F5344CB8AC3E}">
        <p14:creationId xmlns:p14="http://schemas.microsoft.com/office/powerpoint/2010/main" val="3372734450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8041d2b2b8_0_126"/>
          <p:cNvSpPr txBox="1">
            <a:spLocks noGrp="1"/>
          </p:cNvSpPr>
          <p:nvPr>
            <p:ph type="title" idx="4294967295"/>
          </p:nvPr>
        </p:nvSpPr>
        <p:spPr>
          <a:xfrm>
            <a:off x="838080" y="2766600"/>
            <a:ext cx="105150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Ausblick</a:t>
            </a:r>
            <a:endParaRPr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8041d2b2b8_0_1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/>
          </a:p>
        </p:txBody>
      </p:sp>
      <p:pic>
        <p:nvPicPr>
          <p:cNvPr id="224" name="Google Shape;224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g28041d2b2b8_0_126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7" name="Google Shape;227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445EA1E0-EE3E-3595-857F-F6CC58845E2F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2159136735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8041d2b2b8_248_26"/>
          <p:cNvSpPr txBox="1">
            <a:spLocks noGrp="1"/>
          </p:cNvSpPr>
          <p:nvPr>
            <p:ph type="body" idx="4294967295"/>
          </p:nvPr>
        </p:nvSpPr>
        <p:spPr>
          <a:xfrm>
            <a:off x="838080" y="1087910"/>
            <a:ext cx="10515000" cy="48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6858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de-DE" dirty="0">
                <a:solidFill>
                  <a:srgbClr val="000000"/>
                </a:solidFill>
              </a:rPr>
              <a:t>Motivation</a:t>
            </a:r>
          </a:p>
          <a:p>
            <a:pPr marL="6858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de-DE" dirty="0">
                <a:solidFill>
                  <a:srgbClr val="000000"/>
                </a:solidFill>
              </a:rPr>
              <a:t>Projektziel</a:t>
            </a:r>
          </a:p>
          <a:p>
            <a:pPr marL="6858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de-DE" dirty="0">
                <a:solidFill>
                  <a:srgbClr val="000000"/>
                </a:solidFill>
              </a:rPr>
              <a:t>Grundlagen</a:t>
            </a:r>
          </a:p>
          <a:p>
            <a:pPr marL="6858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de-DE" dirty="0">
                <a:solidFill>
                  <a:srgbClr val="000000"/>
                </a:solidFill>
              </a:rPr>
              <a:t>Durchführung</a:t>
            </a:r>
          </a:p>
          <a:p>
            <a:pPr marL="6858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de-DE" dirty="0">
                <a:solidFill>
                  <a:srgbClr val="000000"/>
                </a:solidFill>
              </a:rPr>
              <a:t>Ergebnis</a:t>
            </a:r>
          </a:p>
          <a:p>
            <a:pPr marL="6858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de-DE" dirty="0">
                <a:solidFill>
                  <a:srgbClr val="000000"/>
                </a:solidFill>
              </a:rPr>
              <a:t>Ausblick</a:t>
            </a:r>
          </a:p>
          <a:p>
            <a:pPr marL="6858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de-DE" dirty="0">
                <a:solidFill>
                  <a:srgbClr val="000000"/>
                </a:solidFill>
              </a:rPr>
              <a:t>Fragen</a:t>
            </a:r>
          </a:p>
          <a:p>
            <a:pPr marL="2286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lang="de-DE" dirty="0">
              <a:solidFill>
                <a:srgbClr val="000000"/>
              </a:solidFill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i="0" u="none" strike="noStrike" cap="none" dirty="0">
              <a:solidFill>
                <a:schemeClr val="dk1"/>
              </a:solidFill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i="0" u="none" strike="noStrike" cap="none" dirty="0">
              <a:solidFill>
                <a:schemeClr val="dk1"/>
              </a:solidFill>
            </a:endParaRPr>
          </a:p>
        </p:txBody>
      </p:sp>
      <p:sp>
        <p:nvSpPr>
          <p:cNvPr id="118" name="Google Shape;118;g28041d2b2b8_248_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/>
          </a:p>
        </p:txBody>
      </p:sp>
      <p:pic>
        <p:nvPicPr>
          <p:cNvPr id="119" name="Google Shape;119;g28041d2b2b8_248_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28041d2b2b8_248_26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Agenda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22;g28041d2b2b8_248_26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42ED33CD-DACE-8DFD-A79B-18349A9E541D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Ausblick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7" name="Google Shape;195;g28041d2b2b8_0_111">
            <a:extLst>
              <a:ext uri="{FF2B5EF4-FFF2-40B4-BE49-F238E27FC236}">
                <a16:creationId xmlns:a16="http://schemas.microsoft.com/office/drawing/2014/main" id="{66D698AE-25F0-5343-2BDF-00F1ED8B13C9}"/>
              </a:ext>
            </a:extLst>
          </p:cNvPr>
          <p:cNvSpPr txBox="1"/>
          <p:nvPr/>
        </p:nvSpPr>
        <p:spPr>
          <a:xfrm>
            <a:off x="653150" y="1477285"/>
            <a:ext cx="727430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Ausblick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Restliche 25 Befehle implementieren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UI „IDE"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 err="1"/>
              <a:t>Step</a:t>
            </a:r>
            <a:r>
              <a:rPr lang="de-DE" sz="2400" dirty="0"/>
              <a:t> Funktion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3FC72FB-A603-AAB9-6937-095ADD502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6175" y="2238108"/>
            <a:ext cx="4529385" cy="238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49686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7"/>
          <p:cNvSpPr txBox="1">
            <a:spLocks noGrp="1"/>
          </p:cNvSpPr>
          <p:nvPr>
            <p:ph type="title"/>
          </p:nvPr>
        </p:nvSpPr>
        <p:spPr>
          <a:xfrm>
            <a:off x="838080" y="2766600"/>
            <a:ext cx="1051488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de-DE" sz="44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Vielen Dank für die Aufmerksamkeit</a:t>
            </a:r>
            <a:br>
              <a:rPr lang="de-DE" sz="44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de-DE" sz="44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de-DE" sz="44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Noch Fragen?</a:t>
            </a:r>
            <a:endParaRPr sz="44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17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/>
          </a:p>
        </p:txBody>
      </p:sp>
      <p:pic>
        <p:nvPicPr>
          <p:cNvPr id="459" name="Google Shape;45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1" name="Google Shape;461;p17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D88F1FB8-4970-200C-FE1F-4CBCB36660AC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8041d2b2b8_265_85"/>
          <p:cNvSpPr txBox="1">
            <a:spLocks noGrp="1"/>
          </p:cNvSpPr>
          <p:nvPr>
            <p:ph type="title"/>
          </p:nvPr>
        </p:nvSpPr>
        <p:spPr>
          <a:xfrm>
            <a:off x="997930" y="1745915"/>
            <a:ext cx="10196140" cy="1059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None/>
            </a:pPr>
            <a:r>
              <a:rPr lang="de-DE" sz="4800" b="0" strike="noStrike" dirty="0">
                <a:sym typeface="Arial"/>
              </a:rPr>
              <a:t>6502 </a:t>
            </a:r>
            <a:r>
              <a:rPr lang="de-DE" sz="4800" b="0" strike="noStrike" dirty="0" err="1">
                <a:sym typeface="Arial"/>
              </a:rPr>
              <a:t>Emulations</a:t>
            </a:r>
            <a:r>
              <a:rPr lang="de-DE" sz="4800" b="0" strike="noStrike" dirty="0">
                <a:sym typeface="Arial"/>
              </a:rPr>
              <a:t> &amp; </a:t>
            </a:r>
            <a:r>
              <a:rPr lang="de-DE" sz="4800" b="0" strike="noStrike" dirty="0" err="1">
                <a:sym typeface="Arial"/>
              </a:rPr>
              <a:t>Debuggingtool</a:t>
            </a:r>
            <a:endParaRPr sz="4800" b="0" strike="noStrike" dirty="0">
              <a:sym typeface="Arial"/>
            </a:endParaRPr>
          </a:p>
        </p:txBody>
      </p:sp>
      <p:pic>
        <p:nvPicPr>
          <p:cNvPr id="100" name="Google Shape;100;g28041d2b2b8_265_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4000" y="365040"/>
            <a:ext cx="3598920" cy="81612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28041d2b2b8_265_85"/>
          <p:cNvSpPr/>
          <p:nvPr/>
        </p:nvSpPr>
        <p:spPr>
          <a:xfrm>
            <a:off x="2786505" y="4657950"/>
            <a:ext cx="6095100" cy="7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de-DE" sz="1800" b="0" i="0" u="none" strike="noStrike" cap="none" dirty="0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Präsentiert von</a:t>
            </a:r>
            <a:r>
              <a:rPr lang="de-DE" sz="1800" dirty="0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800" b="0" i="0" u="none" strike="noStrike" cap="none" dirty="0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Younes Oubkis</a:t>
            </a:r>
            <a:endParaRPr sz="1800" b="0" i="0" u="none" strike="noStrike" cap="none"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g28041d2b2b8_265_85"/>
          <p:cNvSpPr txBox="1">
            <a:spLocks noGrp="1"/>
          </p:cNvSpPr>
          <p:nvPr>
            <p:ph type="dt" idx="10"/>
          </p:nvPr>
        </p:nvSpPr>
        <p:spPr>
          <a:xfrm>
            <a:off x="4462755" y="63089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15AF554-1E35-3F88-53C4-5CB3AA8FC16D}"/>
              </a:ext>
            </a:extLst>
          </p:cNvPr>
          <p:cNvSpPr txBox="1"/>
          <p:nvPr/>
        </p:nvSpPr>
        <p:spPr>
          <a:xfrm>
            <a:off x="3746639" y="3180862"/>
            <a:ext cx="4698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>
                <a:latin typeface="+mj-lt"/>
              </a:rPr>
              <a:t>Eingebettete Systeme</a:t>
            </a:r>
          </a:p>
        </p:txBody>
      </p:sp>
    </p:spTree>
    <p:extLst>
      <p:ext uri="{BB962C8B-B14F-4D97-AF65-F5344CB8AC3E}">
        <p14:creationId xmlns:p14="http://schemas.microsoft.com/office/powerpoint/2010/main" val="1499731403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8041d2b2b8_0_126"/>
          <p:cNvSpPr txBox="1">
            <a:spLocks noGrp="1"/>
          </p:cNvSpPr>
          <p:nvPr>
            <p:ph type="title" idx="4294967295"/>
          </p:nvPr>
        </p:nvSpPr>
        <p:spPr>
          <a:xfrm>
            <a:off x="838080" y="2766600"/>
            <a:ext cx="105150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Motivation</a:t>
            </a:r>
            <a:endParaRPr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8041d2b2b8_0_1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/>
          </a:p>
        </p:txBody>
      </p:sp>
      <p:pic>
        <p:nvPicPr>
          <p:cNvPr id="224" name="Google Shape;224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g28041d2b2b8_0_126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7" name="Google Shape;227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D34C8702-8CF3-C570-D76C-41F39C9D9965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31. Oktober 2023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g28041d2b2b8_0_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28041d2b2b8_0_8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/>
          </a:p>
        </p:txBody>
      </p:sp>
      <p:sp>
        <p:nvSpPr>
          <p:cNvPr id="183" name="Google Shape;183;g28041d2b2b8_0_83"/>
          <p:cNvSpPr txBox="1"/>
          <p:nvPr/>
        </p:nvSpPr>
        <p:spPr>
          <a:xfrm>
            <a:off x="653150" y="1779455"/>
            <a:ext cx="10959300" cy="4902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de-DE" sz="2000" b="1" dirty="0"/>
          </a:p>
          <a:p>
            <a:endParaRPr lang="de-DE" sz="2000" b="1" dirty="0"/>
          </a:p>
        </p:txBody>
      </p:sp>
      <p:sp>
        <p:nvSpPr>
          <p:cNvPr id="186" name="Google Shape;186;g28041d2b2b8_0_83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</a:p>
        </p:txBody>
      </p:sp>
      <p:cxnSp>
        <p:nvCxnSpPr>
          <p:cNvPr id="187" name="Google Shape;187;g28041d2b2b8_0_83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95;g28041d2b2b8_0_111">
            <a:extLst>
              <a:ext uri="{FF2B5EF4-FFF2-40B4-BE49-F238E27FC236}">
                <a16:creationId xmlns:a16="http://schemas.microsoft.com/office/drawing/2014/main" id="{D9429530-6881-5B6F-E27A-567C3383CF90}"/>
              </a:ext>
            </a:extLst>
          </p:cNvPr>
          <p:cNvSpPr txBox="1"/>
          <p:nvPr/>
        </p:nvSpPr>
        <p:spPr>
          <a:xfrm>
            <a:off x="653150" y="1477284"/>
            <a:ext cx="9991404" cy="4188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 err="1"/>
              <a:t>Oberziel</a:t>
            </a:r>
            <a:r>
              <a:rPr lang="de-DE" sz="2400" dirty="0"/>
              <a:t>: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Entwicklung einer 6502 „Konsole“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Anbindung an Hardware für Grafik &amp; Audio sowie Input </a:t>
            </a:r>
            <a:endParaRPr sz="2400" dirty="0"/>
          </a:p>
        </p:txBody>
      </p:sp>
      <p:sp>
        <p:nvSpPr>
          <p:cNvPr id="3" name="Google Shape;110;g28041d2b2b8_248_43">
            <a:extLst>
              <a:ext uri="{FF2B5EF4-FFF2-40B4-BE49-F238E27FC236}">
                <a16:creationId xmlns:a16="http://schemas.microsoft.com/office/drawing/2014/main" id="{A70F8FDB-DD0E-57FC-0639-B805435476F7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4102457620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g28041d2b2b8_0_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28041d2b2b8_0_8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/>
          </a:p>
        </p:txBody>
      </p:sp>
      <p:sp>
        <p:nvSpPr>
          <p:cNvPr id="183" name="Google Shape;183;g28041d2b2b8_0_83"/>
          <p:cNvSpPr txBox="1"/>
          <p:nvPr/>
        </p:nvSpPr>
        <p:spPr>
          <a:xfrm>
            <a:off x="653150" y="1779455"/>
            <a:ext cx="10959300" cy="4902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de-DE" sz="2000" b="1" dirty="0"/>
          </a:p>
          <a:p>
            <a:endParaRPr lang="de-DE" sz="2000" b="1" dirty="0"/>
          </a:p>
        </p:txBody>
      </p:sp>
      <p:sp>
        <p:nvSpPr>
          <p:cNvPr id="186" name="Google Shape;186;g28041d2b2b8_0_83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</a:p>
        </p:txBody>
      </p:sp>
      <p:cxnSp>
        <p:nvCxnSpPr>
          <p:cNvPr id="187" name="Google Shape;187;g28041d2b2b8_0_83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95;g28041d2b2b8_0_111">
            <a:extLst>
              <a:ext uri="{FF2B5EF4-FFF2-40B4-BE49-F238E27FC236}">
                <a16:creationId xmlns:a16="http://schemas.microsoft.com/office/drawing/2014/main" id="{D9429530-6881-5B6F-E27A-567C3383CF90}"/>
              </a:ext>
            </a:extLst>
          </p:cNvPr>
          <p:cNvSpPr txBox="1"/>
          <p:nvPr/>
        </p:nvSpPr>
        <p:spPr>
          <a:xfrm>
            <a:off x="653150" y="1477284"/>
            <a:ext cx="9991404" cy="4188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Lernressource: 6502 Prozessor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Preisgünstig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Umfassend dokumentiert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Seit über 30 Jahren in Produktion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Weniger komplex, dennoch mächtig</a:t>
            </a:r>
            <a:endParaRPr sz="2400" dirty="0"/>
          </a:p>
        </p:txBody>
      </p:sp>
      <p:sp>
        <p:nvSpPr>
          <p:cNvPr id="3" name="Google Shape;110;g28041d2b2b8_248_43">
            <a:extLst>
              <a:ext uri="{FF2B5EF4-FFF2-40B4-BE49-F238E27FC236}">
                <a16:creationId xmlns:a16="http://schemas.microsoft.com/office/drawing/2014/main" id="{A70F8FDB-DD0E-57FC-0639-B805435476F7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1103171531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g28041d2b2b8_0_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28041d2b2b8_0_8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/>
          </a:p>
        </p:txBody>
      </p:sp>
      <p:sp>
        <p:nvSpPr>
          <p:cNvPr id="183" name="Google Shape;183;g28041d2b2b8_0_83"/>
          <p:cNvSpPr txBox="1"/>
          <p:nvPr/>
        </p:nvSpPr>
        <p:spPr>
          <a:xfrm>
            <a:off x="653150" y="1779455"/>
            <a:ext cx="10959300" cy="4902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de-DE" sz="2000" b="1" dirty="0"/>
          </a:p>
          <a:p>
            <a:endParaRPr lang="de-DE" sz="2000" b="1" dirty="0"/>
          </a:p>
        </p:txBody>
      </p:sp>
      <p:sp>
        <p:nvSpPr>
          <p:cNvPr id="186" name="Google Shape;186;g28041d2b2b8_0_83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g28041d2b2b8_0_83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95;g28041d2b2b8_0_111">
            <a:extLst>
              <a:ext uri="{FF2B5EF4-FFF2-40B4-BE49-F238E27FC236}">
                <a16:creationId xmlns:a16="http://schemas.microsoft.com/office/drawing/2014/main" id="{D9429530-6881-5B6F-E27A-567C3383CF90}"/>
              </a:ext>
            </a:extLst>
          </p:cNvPr>
          <p:cNvSpPr txBox="1"/>
          <p:nvPr/>
        </p:nvSpPr>
        <p:spPr>
          <a:xfrm>
            <a:off x="653150" y="1477284"/>
            <a:ext cx="9991404" cy="4188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dirty="0"/>
              <a:t>Entwicklung in Assembler: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Intransparent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Abstrakt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Klobig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dirty="0"/>
              <a:t>Fehleranfällig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de-DE" sz="2400" dirty="0"/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de-DE" sz="2400" dirty="0"/>
          </a:p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sz="2400" dirty="0"/>
          </a:p>
        </p:txBody>
      </p:sp>
      <p:sp>
        <p:nvSpPr>
          <p:cNvPr id="3" name="Google Shape;110;g28041d2b2b8_248_43">
            <a:extLst>
              <a:ext uri="{FF2B5EF4-FFF2-40B4-BE49-F238E27FC236}">
                <a16:creationId xmlns:a16="http://schemas.microsoft.com/office/drawing/2014/main" id="{A70F8FDB-DD0E-57FC-0639-B805435476F7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3692916500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8041d2b2b8_0_126"/>
          <p:cNvSpPr txBox="1">
            <a:spLocks noGrp="1"/>
          </p:cNvSpPr>
          <p:nvPr>
            <p:ph type="title" idx="4294967295"/>
          </p:nvPr>
        </p:nvSpPr>
        <p:spPr>
          <a:xfrm>
            <a:off x="838080" y="2766600"/>
            <a:ext cx="10515000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Projektziel</a:t>
            </a:r>
            <a:endParaRPr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8041d2b2b8_0_1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/>
          </a:p>
        </p:txBody>
      </p:sp>
      <p:pic>
        <p:nvPicPr>
          <p:cNvPr id="224" name="Google Shape;224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g28041d2b2b8_0_126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7" name="Google Shape;227;g28041d2b2b8_0_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0;g28041d2b2b8_248_43">
            <a:extLst>
              <a:ext uri="{FF2B5EF4-FFF2-40B4-BE49-F238E27FC236}">
                <a16:creationId xmlns:a16="http://schemas.microsoft.com/office/drawing/2014/main" id="{445EA1E0-EE3E-3595-857F-F6CC58845E2F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</p:spTree>
    <p:extLst>
      <p:ext uri="{BB962C8B-B14F-4D97-AF65-F5344CB8AC3E}">
        <p14:creationId xmlns:p14="http://schemas.microsoft.com/office/powerpoint/2010/main" val="22829763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28041d2b2b8_0_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60" y="199800"/>
            <a:ext cx="2472840" cy="56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8041d2b2b8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strike="noStrik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/>
          </a:p>
        </p:txBody>
      </p:sp>
      <p:sp>
        <p:nvSpPr>
          <p:cNvPr id="201" name="Google Shape;201;g28041d2b2b8_0_111"/>
          <p:cNvSpPr txBox="1">
            <a:spLocks noGrp="1"/>
          </p:cNvSpPr>
          <p:nvPr>
            <p:ph type="dt" idx="10"/>
          </p:nvPr>
        </p:nvSpPr>
        <p:spPr>
          <a:xfrm>
            <a:off x="47242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Projektziel</a:t>
            </a:r>
            <a:endParaRPr dirty="0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g28041d2b2b8_0_111"/>
          <p:cNvCxnSpPr/>
          <p:nvPr/>
        </p:nvCxnSpPr>
        <p:spPr>
          <a:xfrm>
            <a:off x="4350" y="6266200"/>
            <a:ext cx="12185100" cy="0"/>
          </a:xfrm>
          <a:prstGeom prst="straightConnector1">
            <a:avLst/>
          </a:prstGeom>
          <a:noFill/>
          <a:ln w="19050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195;g28041d2b2b8_0_111">
            <a:extLst>
              <a:ext uri="{FF2B5EF4-FFF2-40B4-BE49-F238E27FC236}">
                <a16:creationId xmlns:a16="http://schemas.microsoft.com/office/drawing/2014/main" id="{6F37DDA4-27DC-35F2-1D38-0390ADA2F1DA}"/>
              </a:ext>
            </a:extLst>
          </p:cNvPr>
          <p:cNvSpPr txBox="1"/>
          <p:nvPr/>
        </p:nvSpPr>
        <p:spPr>
          <a:xfrm>
            <a:off x="4060015" y="3162962"/>
            <a:ext cx="6813730" cy="2752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lang="de-DE" sz="2400" dirty="0"/>
          </a:p>
        </p:txBody>
      </p:sp>
      <p:sp>
        <p:nvSpPr>
          <p:cNvPr id="15" name="Google Shape;110;g28041d2b2b8_248_43">
            <a:extLst>
              <a:ext uri="{FF2B5EF4-FFF2-40B4-BE49-F238E27FC236}">
                <a16:creationId xmlns:a16="http://schemas.microsoft.com/office/drawing/2014/main" id="{49FD8AD6-A8E9-AE96-AA7F-2220EB61996C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6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28. März 2024</a:t>
            </a:r>
          </a:p>
        </p:txBody>
      </p:sp>
      <p:sp>
        <p:nvSpPr>
          <p:cNvPr id="3" name="Google Shape;195;g28041d2b2b8_0_111">
            <a:extLst>
              <a:ext uri="{FF2B5EF4-FFF2-40B4-BE49-F238E27FC236}">
                <a16:creationId xmlns:a16="http://schemas.microsoft.com/office/drawing/2014/main" id="{E862B4EC-CF38-46FB-D901-F0E6F9E60017}"/>
              </a:ext>
            </a:extLst>
          </p:cNvPr>
          <p:cNvSpPr txBox="1"/>
          <p:nvPr/>
        </p:nvSpPr>
        <p:spPr>
          <a:xfrm>
            <a:off x="653150" y="1477284"/>
            <a:ext cx="10764923" cy="4188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de-DE" sz="2400" i="1" dirty="0"/>
              <a:t>Entwicklung eines Emulationstools, welcher </a:t>
            </a:r>
            <a:r>
              <a:rPr lang="de-DE" sz="2400" i="1" dirty="0" err="1"/>
              <a:t>Debuggingmöglichkeiten</a:t>
            </a:r>
            <a:r>
              <a:rPr lang="de-DE" sz="2400" i="1" dirty="0"/>
              <a:t> wie Breakpoints und </a:t>
            </a:r>
            <a:r>
              <a:rPr lang="de-DE" sz="2400" i="1" dirty="0" err="1"/>
              <a:t>Memorysnapshots</a:t>
            </a:r>
            <a:r>
              <a:rPr lang="de-DE" sz="2400" i="1" dirty="0"/>
              <a:t> ermöglicht</a:t>
            </a:r>
          </a:p>
          <a:p>
            <a:pPr marL="762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lang="de-DE" sz="2400" i="1" dirty="0"/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i="1" dirty="0"/>
              <a:t>Entwicklung eines Emulators</a:t>
            </a:r>
          </a:p>
          <a:p>
            <a:pPr marL="4191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de-DE" sz="2400" i="1" dirty="0"/>
              <a:t>Schrittweises Emulieren und Zustandsausgabe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30375723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617</Words>
  <Application>Microsoft Office PowerPoint</Application>
  <PresentationFormat>Breitbild</PresentationFormat>
  <Paragraphs>225</Paragraphs>
  <Slides>32</Slides>
  <Notes>32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8" baseType="lpstr">
      <vt:lpstr>Arial</vt:lpstr>
      <vt:lpstr>Calibri</vt:lpstr>
      <vt:lpstr>Cascadia Mono</vt:lpstr>
      <vt:lpstr>Source Sans Pro</vt:lpstr>
      <vt:lpstr>Times New Roman</vt:lpstr>
      <vt:lpstr>Office Theme</vt:lpstr>
      <vt:lpstr>6502 Emulations &amp; Debuggingtool</vt:lpstr>
      <vt:lpstr>Agenda</vt:lpstr>
      <vt:lpstr>PowerPoint-Präsentation</vt:lpstr>
      <vt:lpstr>Motivation</vt:lpstr>
      <vt:lpstr>PowerPoint-Präsentation</vt:lpstr>
      <vt:lpstr>PowerPoint-Präsentation</vt:lpstr>
      <vt:lpstr>PowerPoint-Präsentation</vt:lpstr>
      <vt:lpstr>Projektziel</vt:lpstr>
      <vt:lpstr>PowerPoint-Präsentation</vt:lpstr>
      <vt:lpstr>Grundlagen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Durchführung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Ergebnis</vt:lpstr>
      <vt:lpstr>PowerPoint-Präsentation</vt:lpstr>
      <vt:lpstr>Ausblick</vt:lpstr>
      <vt:lpstr>PowerPoint-Präsentation</vt:lpstr>
      <vt:lpstr>Vielen Dank für die Aufmerksamkeit  Noch Fragen?</vt:lpstr>
      <vt:lpstr>6502 Emulations &amp; Debuggingtool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Wissenschaftliches Schreiben</dc:title>
  <dc:creator>Aylin Aydin</dc:creator>
  <cp:lastModifiedBy>Younes</cp:lastModifiedBy>
  <cp:revision>175</cp:revision>
  <dcterms:created xsi:type="dcterms:W3CDTF">2023-05-09T05:46:20Z</dcterms:created>
  <dcterms:modified xsi:type="dcterms:W3CDTF">2024-03-28T11:15:21Z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Breitbild</vt:lpwstr>
  </property>
  <property fmtid="{D5CDD505-2E9C-101B-9397-08002B2CF9AE}" pid="3" name="Slides">
    <vt:i4>18</vt:i4>
  </property>
</Properties>
</file>